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391" r:id="rId2"/>
    <p:sldId id="260" r:id="rId3"/>
    <p:sldId id="299" r:id="rId4"/>
    <p:sldId id="310" r:id="rId5"/>
    <p:sldId id="311" r:id="rId6"/>
    <p:sldId id="300" r:id="rId7"/>
    <p:sldId id="305" r:id="rId8"/>
    <p:sldId id="313" r:id="rId9"/>
    <p:sldId id="314" r:id="rId10"/>
    <p:sldId id="316" r:id="rId11"/>
    <p:sldId id="317" r:id="rId12"/>
    <p:sldId id="318" r:id="rId13"/>
    <p:sldId id="319" r:id="rId14"/>
    <p:sldId id="321" r:id="rId15"/>
    <p:sldId id="323" r:id="rId16"/>
    <p:sldId id="325" r:id="rId17"/>
    <p:sldId id="326" r:id="rId18"/>
    <p:sldId id="392" r:id="rId19"/>
    <p:sldId id="327" r:id="rId20"/>
    <p:sldId id="328" r:id="rId21"/>
    <p:sldId id="329" r:id="rId22"/>
    <p:sldId id="330" r:id="rId23"/>
    <p:sldId id="301" r:id="rId24"/>
    <p:sldId id="306" r:id="rId25"/>
    <p:sldId id="395" r:id="rId26"/>
    <p:sldId id="331" r:id="rId27"/>
    <p:sldId id="332" r:id="rId28"/>
    <p:sldId id="333" r:id="rId29"/>
    <p:sldId id="338" r:id="rId30"/>
    <p:sldId id="334" r:id="rId31"/>
    <p:sldId id="335" r:id="rId32"/>
    <p:sldId id="393" r:id="rId33"/>
    <p:sldId id="345" r:id="rId34"/>
    <p:sldId id="343" r:id="rId35"/>
    <p:sldId id="390" r:id="rId36"/>
    <p:sldId id="394" r:id="rId37"/>
    <p:sldId id="302" r:id="rId38"/>
    <p:sldId id="307" r:id="rId39"/>
    <p:sldId id="347" r:id="rId40"/>
    <p:sldId id="348" r:id="rId41"/>
    <p:sldId id="350" r:id="rId42"/>
    <p:sldId id="351" r:id="rId43"/>
    <p:sldId id="354" r:id="rId44"/>
    <p:sldId id="353" r:id="rId45"/>
    <p:sldId id="352" r:id="rId46"/>
    <p:sldId id="355" r:id="rId47"/>
    <p:sldId id="303" r:id="rId48"/>
    <p:sldId id="308" r:id="rId49"/>
    <p:sldId id="356" r:id="rId50"/>
    <p:sldId id="358" r:id="rId51"/>
    <p:sldId id="383" r:id="rId52"/>
    <p:sldId id="396" r:id="rId53"/>
    <p:sldId id="360" r:id="rId54"/>
    <p:sldId id="361" r:id="rId55"/>
    <p:sldId id="364" r:id="rId56"/>
    <p:sldId id="365" r:id="rId57"/>
    <p:sldId id="366" r:id="rId58"/>
    <p:sldId id="368" r:id="rId59"/>
    <p:sldId id="385" r:id="rId60"/>
    <p:sldId id="387" r:id="rId61"/>
    <p:sldId id="384" r:id="rId62"/>
    <p:sldId id="362" r:id="rId63"/>
    <p:sldId id="369" r:id="rId64"/>
    <p:sldId id="370" r:id="rId65"/>
    <p:sldId id="371" r:id="rId66"/>
    <p:sldId id="304" r:id="rId67"/>
    <p:sldId id="309" r:id="rId68"/>
    <p:sldId id="374" r:id="rId69"/>
    <p:sldId id="372" r:id="rId70"/>
    <p:sldId id="375" r:id="rId71"/>
    <p:sldId id="376" r:id="rId72"/>
    <p:sldId id="377" r:id="rId73"/>
    <p:sldId id="373" r:id="rId74"/>
    <p:sldId id="378" r:id="rId75"/>
    <p:sldId id="380" r:id="rId76"/>
    <p:sldId id="290" r:id="rId77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BACC6"/>
    <a:srgbClr val="DBD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304" autoAdjust="0"/>
  </p:normalViewPr>
  <p:slideViewPr>
    <p:cSldViewPr>
      <p:cViewPr varScale="1">
        <p:scale>
          <a:sx n="97" d="100"/>
          <a:sy n="97" d="100"/>
        </p:scale>
        <p:origin x="736" y="6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0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9CBFB-CB31-49E1-8B2B-1391C0878D34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0D71184-4497-4991-8EBA-38C82B5F1FAE}">
      <dgm:prSet custT="1"/>
      <dgm:spPr/>
      <dgm:t>
        <a:bodyPr/>
        <a:lstStyle/>
        <a:p>
          <a:r>
            <a:rPr lang="en-US" sz="24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PE</a:t>
          </a:r>
          <a:r>
            <a:rPr lang="zh-CN" sz="24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文件头包含了程序在运行时所需的信息</a:t>
          </a:r>
          <a:r>
            <a:rPr lang="zh-CN" sz="2000" dirty="0">
              <a:latin typeface="+mn-lt"/>
              <a:ea typeface="+mn-ea"/>
              <a:cs typeface="+mn-ea"/>
              <a:sym typeface="+mn-lt"/>
            </a:rPr>
            <a:t>，</a:t>
          </a:r>
          <a:r>
            <a:rPr lang="zh-CN" altLang="en-US" sz="2000" dirty="0">
              <a:latin typeface="+mn-lt"/>
              <a:ea typeface="+mn-ea"/>
              <a:cs typeface="+mn-ea"/>
              <a:sym typeface="+mn-lt"/>
            </a:rPr>
            <a:t>主要</a:t>
          </a:r>
          <a:r>
            <a:rPr lang="zh-CN" sz="2000" dirty="0">
              <a:latin typeface="+mn-lt"/>
              <a:ea typeface="+mn-ea"/>
              <a:cs typeface="+mn-ea"/>
              <a:sym typeface="+mn-lt"/>
            </a:rPr>
            <a:t>包括</a:t>
          </a:r>
        </a:p>
      </dgm:t>
    </dgm:pt>
    <dgm:pt modelId="{97E39F92-5FF7-4012-9063-6CC1B67C98A9}" type="parTrans" cxnId="{05F7DFB4-4C7B-44C6-BDD5-119A52C21CB6}">
      <dgm:prSet/>
      <dgm:spPr/>
      <dgm:t>
        <a:bodyPr/>
        <a:lstStyle/>
        <a:p>
          <a:endParaRPr lang="zh-CN" altLang="en-US"/>
        </a:p>
      </dgm:t>
    </dgm:pt>
    <dgm:pt modelId="{878A3228-0E9F-447D-A1C3-A28B673839FB}" type="sibTrans" cxnId="{05F7DFB4-4C7B-44C6-BDD5-119A52C21CB6}">
      <dgm:prSet/>
      <dgm:spPr/>
      <dgm:t>
        <a:bodyPr/>
        <a:lstStyle/>
        <a:p>
          <a:endParaRPr lang="zh-CN" altLang="en-US"/>
        </a:p>
      </dgm:t>
    </dgm:pt>
    <dgm:pt modelId="{C46022E0-5BE8-4004-A755-88DE1841D10D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dirty="0">
              <a:latin typeface="+mn-lt"/>
              <a:ea typeface="+mn-ea"/>
              <a:cs typeface="+mn-ea"/>
              <a:sym typeface="+mn-lt"/>
            </a:rPr>
            <a:t>如何将文件加载到内存</a:t>
          </a:r>
        </a:p>
      </dgm:t>
    </dgm:pt>
    <dgm:pt modelId="{4848631A-0AE2-438C-BFB5-C0D512C41D98}" type="parTrans" cxnId="{4B4D1EF5-CEEE-45E9-8829-CE156511F5F4}">
      <dgm:prSet/>
      <dgm:spPr/>
      <dgm:t>
        <a:bodyPr/>
        <a:lstStyle/>
        <a:p>
          <a:endParaRPr lang="zh-CN" altLang="en-US"/>
        </a:p>
      </dgm:t>
    </dgm:pt>
    <dgm:pt modelId="{EF8A905B-95E9-4698-A2DD-7AB87482C5AF}" type="sibTrans" cxnId="{4B4D1EF5-CEEE-45E9-8829-CE156511F5F4}">
      <dgm:prSet/>
      <dgm:spPr/>
      <dgm:t>
        <a:bodyPr/>
        <a:lstStyle/>
        <a:p>
          <a:endParaRPr lang="zh-CN" altLang="en-US"/>
        </a:p>
      </dgm:t>
    </dgm:pt>
    <dgm:pt modelId="{6F467B15-2DA3-442F-868D-5AC22BB4A8E2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zh-CN" dirty="0">
              <a:latin typeface="+mn-lt"/>
              <a:ea typeface="+mn-ea"/>
              <a:cs typeface="+mn-ea"/>
              <a:sym typeface="+mn-lt"/>
            </a:rPr>
            <a:t>从何处开始运行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指令代码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66A65495-1FB0-443A-BFDB-9455465E8362}" type="parTrans" cxnId="{B5C4A060-49DA-40D8-B839-2424451AB0F0}">
      <dgm:prSet/>
      <dgm:spPr/>
      <dgm:t>
        <a:bodyPr/>
        <a:lstStyle/>
        <a:p>
          <a:endParaRPr lang="zh-CN" altLang="en-US"/>
        </a:p>
      </dgm:t>
    </dgm:pt>
    <dgm:pt modelId="{A68507B1-D468-48EE-B872-F7F2D08CC2D5}" type="sibTrans" cxnId="{B5C4A060-49DA-40D8-B839-2424451AB0F0}">
      <dgm:prSet/>
      <dgm:spPr/>
      <dgm:t>
        <a:bodyPr/>
        <a:lstStyle/>
        <a:p>
          <a:endParaRPr lang="zh-CN" altLang="en-US"/>
        </a:p>
      </dgm:t>
    </dgm:pt>
    <dgm:pt modelId="{E25EA800-6496-4232-8BC0-4051B214129D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zh-CN" dirty="0">
              <a:latin typeface="+mn-lt"/>
              <a:ea typeface="+mn-ea"/>
              <a:cs typeface="+mn-ea"/>
              <a:sym typeface="+mn-lt"/>
            </a:rPr>
            <a:t>开辟多大的堆栈空间</a:t>
          </a:r>
        </a:p>
      </dgm:t>
    </dgm:pt>
    <dgm:pt modelId="{252BDF76-B3B4-4298-A0F9-23190D2B1B6F}" type="parTrans" cxnId="{A34E5B9E-84F1-446E-9CAE-A0312116861F}">
      <dgm:prSet/>
      <dgm:spPr/>
      <dgm:t>
        <a:bodyPr/>
        <a:lstStyle/>
        <a:p>
          <a:endParaRPr lang="zh-CN" altLang="en-US"/>
        </a:p>
      </dgm:t>
    </dgm:pt>
    <dgm:pt modelId="{F2C40E84-FBE3-4F03-97EC-8FF2513AAC7E}" type="sibTrans" cxnId="{A34E5B9E-84F1-446E-9CAE-A0312116861F}">
      <dgm:prSet/>
      <dgm:spPr/>
      <dgm:t>
        <a:bodyPr/>
        <a:lstStyle/>
        <a:p>
          <a:endParaRPr lang="zh-CN" altLang="en-US"/>
        </a:p>
      </dgm:t>
    </dgm:pt>
    <dgm:pt modelId="{D323DC97-6C25-4188-8D67-15ED6EB3A492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dirty="0">
              <a:latin typeface="+mn-lt"/>
              <a:ea typeface="+mn-ea"/>
              <a:cs typeface="+mn-ea"/>
              <a:sym typeface="+mn-lt"/>
            </a:rPr>
            <a:t>调用哪些</a:t>
          </a:r>
          <a:r>
            <a:rPr lang="en-US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en-US" altLang="zh-CN" dirty="0">
              <a:latin typeface="+mn-lt"/>
              <a:ea typeface="+mn-ea"/>
              <a:cs typeface="+mn-ea"/>
              <a:sym typeface="+mn-lt"/>
            </a:rPr>
            <a:t>   </a:t>
          </a:r>
          <a:r>
            <a:rPr lang="zh-CN" dirty="0">
              <a:latin typeface="+mn-lt"/>
              <a:ea typeface="+mn-ea"/>
              <a:cs typeface="+mn-ea"/>
              <a:sym typeface="+mn-lt"/>
            </a:rPr>
            <a:t>以及相关函数</a:t>
          </a:r>
        </a:p>
      </dgm:t>
    </dgm:pt>
    <dgm:pt modelId="{F276916A-11C7-422B-91A9-1CDF4DF0199D}" type="parTrans" cxnId="{B8378A6F-3B28-4FFB-A60F-B9CD92800649}">
      <dgm:prSet/>
      <dgm:spPr/>
      <dgm:t>
        <a:bodyPr/>
        <a:lstStyle/>
        <a:p>
          <a:endParaRPr lang="zh-CN" altLang="en-US"/>
        </a:p>
      </dgm:t>
    </dgm:pt>
    <dgm:pt modelId="{2C2EEA04-F24D-4AC9-8DFA-5246B500352F}" type="sibTrans" cxnId="{B8378A6F-3B28-4FFB-A60F-B9CD92800649}">
      <dgm:prSet/>
      <dgm:spPr/>
      <dgm:t>
        <a:bodyPr/>
        <a:lstStyle/>
        <a:p>
          <a:endParaRPr lang="zh-CN" altLang="en-US"/>
        </a:p>
      </dgm:t>
    </dgm:pt>
    <dgm:pt modelId="{886C9D3A-2C9D-49D0-8E5B-2C4EBC10C61F}" type="pres">
      <dgm:prSet presAssocID="{8D59CBFB-CB31-49E1-8B2B-1391C0878D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63F639-A1FE-4319-91A4-2A65370D06B5}" type="pres">
      <dgm:prSet presAssocID="{F0D71184-4497-4991-8EBA-38C82B5F1FAE}" presName="hierRoot1" presStyleCnt="0">
        <dgm:presLayoutVars>
          <dgm:hierBranch val="init"/>
        </dgm:presLayoutVars>
      </dgm:prSet>
      <dgm:spPr/>
    </dgm:pt>
    <dgm:pt modelId="{83399B2F-6AD7-4576-A50E-C3C90D9191BB}" type="pres">
      <dgm:prSet presAssocID="{F0D71184-4497-4991-8EBA-38C82B5F1FAE}" presName="rootComposite1" presStyleCnt="0"/>
      <dgm:spPr/>
    </dgm:pt>
    <dgm:pt modelId="{BF0C851E-463E-41EC-997E-011C493B405D}" type="pres">
      <dgm:prSet presAssocID="{F0D71184-4497-4991-8EBA-38C82B5F1FAE}" presName="rootText1" presStyleLbl="node0" presStyleIdx="0" presStyleCnt="1" custScaleX="216935" custScaleY="120661">
        <dgm:presLayoutVars>
          <dgm:chPref val="3"/>
        </dgm:presLayoutVars>
      </dgm:prSet>
      <dgm:spPr/>
    </dgm:pt>
    <dgm:pt modelId="{3C9D3E3F-10BF-4B1A-967F-64DCED05422A}" type="pres">
      <dgm:prSet presAssocID="{F0D71184-4497-4991-8EBA-38C82B5F1FAE}" presName="rootConnector1" presStyleLbl="node1" presStyleIdx="0" presStyleCnt="0"/>
      <dgm:spPr/>
    </dgm:pt>
    <dgm:pt modelId="{9F4C88CC-B510-4D09-8939-AB43F74FB356}" type="pres">
      <dgm:prSet presAssocID="{F0D71184-4497-4991-8EBA-38C82B5F1FAE}" presName="hierChild2" presStyleCnt="0"/>
      <dgm:spPr/>
    </dgm:pt>
    <dgm:pt modelId="{3AC06FCE-E421-4E87-B5D8-4908BA453B99}" type="pres">
      <dgm:prSet presAssocID="{4848631A-0AE2-438C-BFB5-C0D512C41D98}" presName="Name37" presStyleLbl="parChTrans1D2" presStyleIdx="0" presStyleCnt="4"/>
      <dgm:spPr/>
    </dgm:pt>
    <dgm:pt modelId="{446349E3-99FF-42DF-BB69-9C0E1842A181}" type="pres">
      <dgm:prSet presAssocID="{C46022E0-5BE8-4004-A755-88DE1841D10D}" presName="hierRoot2" presStyleCnt="0">
        <dgm:presLayoutVars>
          <dgm:hierBranch val="init"/>
        </dgm:presLayoutVars>
      </dgm:prSet>
      <dgm:spPr/>
    </dgm:pt>
    <dgm:pt modelId="{001A1F30-95D1-49C9-9900-D782506C7DBF}" type="pres">
      <dgm:prSet presAssocID="{C46022E0-5BE8-4004-A755-88DE1841D10D}" presName="rootComposite" presStyleCnt="0"/>
      <dgm:spPr/>
    </dgm:pt>
    <dgm:pt modelId="{6E52CEAA-2FE0-490D-B189-8E57E7B8C97B}" type="pres">
      <dgm:prSet presAssocID="{C46022E0-5BE8-4004-A755-88DE1841D10D}" presName="rootText" presStyleLbl="node2" presStyleIdx="0" presStyleCnt="4">
        <dgm:presLayoutVars>
          <dgm:chPref val="3"/>
        </dgm:presLayoutVars>
      </dgm:prSet>
      <dgm:spPr/>
    </dgm:pt>
    <dgm:pt modelId="{70413436-4832-45B4-8493-3FF5D2A19EEC}" type="pres">
      <dgm:prSet presAssocID="{C46022E0-5BE8-4004-A755-88DE1841D10D}" presName="rootConnector" presStyleLbl="node2" presStyleIdx="0" presStyleCnt="4"/>
      <dgm:spPr/>
    </dgm:pt>
    <dgm:pt modelId="{A9CFA05D-CE55-44D5-897D-C7EFEE091FAD}" type="pres">
      <dgm:prSet presAssocID="{C46022E0-5BE8-4004-A755-88DE1841D10D}" presName="hierChild4" presStyleCnt="0"/>
      <dgm:spPr/>
    </dgm:pt>
    <dgm:pt modelId="{26B8B5F3-D6B1-427C-A435-42E7D4D92486}" type="pres">
      <dgm:prSet presAssocID="{C46022E0-5BE8-4004-A755-88DE1841D10D}" presName="hierChild5" presStyleCnt="0"/>
      <dgm:spPr/>
    </dgm:pt>
    <dgm:pt modelId="{C3AD094A-8DCB-4665-8651-6ACB6C40FE15}" type="pres">
      <dgm:prSet presAssocID="{66A65495-1FB0-443A-BFDB-9455465E8362}" presName="Name37" presStyleLbl="parChTrans1D2" presStyleIdx="1" presStyleCnt="4"/>
      <dgm:spPr/>
    </dgm:pt>
    <dgm:pt modelId="{E5D8DB39-09BA-49AE-8088-DB2B2BB6FE43}" type="pres">
      <dgm:prSet presAssocID="{6F467B15-2DA3-442F-868D-5AC22BB4A8E2}" presName="hierRoot2" presStyleCnt="0">
        <dgm:presLayoutVars>
          <dgm:hierBranch val="init"/>
        </dgm:presLayoutVars>
      </dgm:prSet>
      <dgm:spPr/>
    </dgm:pt>
    <dgm:pt modelId="{7D158079-C5EA-4422-BC6E-F70D4A463854}" type="pres">
      <dgm:prSet presAssocID="{6F467B15-2DA3-442F-868D-5AC22BB4A8E2}" presName="rootComposite" presStyleCnt="0"/>
      <dgm:spPr/>
    </dgm:pt>
    <dgm:pt modelId="{FC1AB7AE-4CE8-44B3-9432-5D7F86ED676D}" type="pres">
      <dgm:prSet presAssocID="{6F467B15-2DA3-442F-868D-5AC22BB4A8E2}" presName="rootText" presStyleLbl="node2" presStyleIdx="1" presStyleCnt="4">
        <dgm:presLayoutVars>
          <dgm:chPref val="3"/>
        </dgm:presLayoutVars>
      </dgm:prSet>
      <dgm:spPr/>
    </dgm:pt>
    <dgm:pt modelId="{0E26E2D4-EAEF-4D0F-AC6E-64C9F2DCE24A}" type="pres">
      <dgm:prSet presAssocID="{6F467B15-2DA3-442F-868D-5AC22BB4A8E2}" presName="rootConnector" presStyleLbl="node2" presStyleIdx="1" presStyleCnt="4"/>
      <dgm:spPr/>
    </dgm:pt>
    <dgm:pt modelId="{C4619495-26B1-44D6-A835-06D18E68BB05}" type="pres">
      <dgm:prSet presAssocID="{6F467B15-2DA3-442F-868D-5AC22BB4A8E2}" presName="hierChild4" presStyleCnt="0"/>
      <dgm:spPr/>
    </dgm:pt>
    <dgm:pt modelId="{116146FF-B1A3-41F7-A1D4-47068A287425}" type="pres">
      <dgm:prSet presAssocID="{6F467B15-2DA3-442F-868D-5AC22BB4A8E2}" presName="hierChild5" presStyleCnt="0"/>
      <dgm:spPr/>
    </dgm:pt>
    <dgm:pt modelId="{AD0E58D1-6E94-4800-AFB1-EDD34B0CBF47}" type="pres">
      <dgm:prSet presAssocID="{252BDF76-B3B4-4298-A0F9-23190D2B1B6F}" presName="Name37" presStyleLbl="parChTrans1D2" presStyleIdx="2" presStyleCnt="4"/>
      <dgm:spPr/>
    </dgm:pt>
    <dgm:pt modelId="{7074564F-762B-41FE-9B20-88730ACE6DC1}" type="pres">
      <dgm:prSet presAssocID="{E25EA800-6496-4232-8BC0-4051B214129D}" presName="hierRoot2" presStyleCnt="0">
        <dgm:presLayoutVars>
          <dgm:hierBranch val="init"/>
        </dgm:presLayoutVars>
      </dgm:prSet>
      <dgm:spPr/>
    </dgm:pt>
    <dgm:pt modelId="{0F21B077-7CD4-49E6-8979-3397A4524045}" type="pres">
      <dgm:prSet presAssocID="{E25EA800-6496-4232-8BC0-4051B214129D}" presName="rootComposite" presStyleCnt="0"/>
      <dgm:spPr/>
    </dgm:pt>
    <dgm:pt modelId="{10C94954-40D2-45A7-9D4A-A37B7F9551EC}" type="pres">
      <dgm:prSet presAssocID="{E25EA800-6496-4232-8BC0-4051B214129D}" presName="rootText" presStyleLbl="node2" presStyleIdx="2" presStyleCnt="4">
        <dgm:presLayoutVars>
          <dgm:chPref val="3"/>
        </dgm:presLayoutVars>
      </dgm:prSet>
      <dgm:spPr/>
    </dgm:pt>
    <dgm:pt modelId="{0EF9B5AD-1D2E-4E4F-87B3-721CB231D100}" type="pres">
      <dgm:prSet presAssocID="{E25EA800-6496-4232-8BC0-4051B214129D}" presName="rootConnector" presStyleLbl="node2" presStyleIdx="2" presStyleCnt="4"/>
      <dgm:spPr/>
    </dgm:pt>
    <dgm:pt modelId="{B05731A5-51B8-4712-9143-DFC635DC573A}" type="pres">
      <dgm:prSet presAssocID="{E25EA800-6496-4232-8BC0-4051B214129D}" presName="hierChild4" presStyleCnt="0"/>
      <dgm:spPr/>
    </dgm:pt>
    <dgm:pt modelId="{0A92D5EE-3CB3-4C74-8DB3-C5C1B6479F6D}" type="pres">
      <dgm:prSet presAssocID="{E25EA800-6496-4232-8BC0-4051B214129D}" presName="hierChild5" presStyleCnt="0"/>
      <dgm:spPr/>
    </dgm:pt>
    <dgm:pt modelId="{65C130F1-54AB-421E-8738-820341979B17}" type="pres">
      <dgm:prSet presAssocID="{F276916A-11C7-422B-91A9-1CDF4DF0199D}" presName="Name37" presStyleLbl="parChTrans1D2" presStyleIdx="3" presStyleCnt="4"/>
      <dgm:spPr/>
    </dgm:pt>
    <dgm:pt modelId="{44D7F7C9-0DA5-40E0-B03D-D064E7B5B19D}" type="pres">
      <dgm:prSet presAssocID="{D323DC97-6C25-4188-8D67-15ED6EB3A492}" presName="hierRoot2" presStyleCnt="0">
        <dgm:presLayoutVars>
          <dgm:hierBranch val="init"/>
        </dgm:presLayoutVars>
      </dgm:prSet>
      <dgm:spPr/>
    </dgm:pt>
    <dgm:pt modelId="{18975D88-FA75-499A-AF4C-257B7D12E69E}" type="pres">
      <dgm:prSet presAssocID="{D323DC97-6C25-4188-8D67-15ED6EB3A492}" presName="rootComposite" presStyleCnt="0"/>
      <dgm:spPr/>
    </dgm:pt>
    <dgm:pt modelId="{ACC1E469-002C-4023-A917-68B71B2EDC1E}" type="pres">
      <dgm:prSet presAssocID="{D323DC97-6C25-4188-8D67-15ED6EB3A492}" presName="rootText" presStyleLbl="node2" presStyleIdx="3" presStyleCnt="4" custScaleX="112392">
        <dgm:presLayoutVars>
          <dgm:chPref val="3"/>
        </dgm:presLayoutVars>
      </dgm:prSet>
      <dgm:spPr/>
    </dgm:pt>
    <dgm:pt modelId="{39BDEA01-854E-4CD4-B29A-37A78F026FE7}" type="pres">
      <dgm:prSet presAssocID="{D323DC97-6C25-4188-8D67-15ED6EB3A492}" presName="rootConnector" presStyleLbl="node2" presStyleIdx="3" presStyleCnt="4"/>
      <dgm:spPr/>
    </dgm:pt>
    <dgm:pt modelId="{AC8674E8-3A57-4436-881B-39E453C54491}" type="pres">
      <dgm:prSet presAssocID="{D323DC97-6C25-4188-8D67-15ED6EB3A492}" presName="hierChild4" presStyleCnt="0"/>
      <dgm:spPr/>
    </dgm:pt>
    <dgm:pt modelId="{FCA56F3A-F848-4790-AC8A-7DB9F7792C2F}" type="pres">
      <dgm:prSet presAssocID="{D323DC97-6C25-4188-8D67-15ED6EB3A492}" presName="hierChild5" presStyleCnt="0"/>
      <dgm:spPr/>
    </dgm:pt>
    <dgm:pt modelId="{57D819C3-B824-4D4C-A7D3-7D67F7B1AE2B}" type="pres">
      <dgm:prSet presAssocID="{F0D71184-4497-4991-8EBA-38C82B5F1FAE}" presName="hierChild3" presStyleCnt="0"/>
      <dgm:spPr/>
    </dgm:pt>
  </dgm:ptLst>
  <dgm:cxnLst>
    <dgm:cxn modelId="{70340C02-F5B8-4ACF-B69F-1C1E2BD3D191}" type="presOf" srcId="{F0D71184-4497-4991-8EBA-38C82B5F1FAE}" destId="{BF0C851E-463E-41EC-997E-011C493B405D}" srcOrd="0" destOrd="0" presId="urn:microsoft.com/office/officeart/2005/8/layout/orgChart1"/>
    <dgm:cxn modelId="{2B31E904-CD8F-45FE-8877-7F9ABE1A1004}" type="presOf" srcId="{66A65495-1FB0-443A-BFDB-9455465E8362}" destId="{C3AD094A-8DCB-4665-8651-6ACB6C40FE15}" srcOrd="0" destOrd="0" presId="urn:microsoft.com/office/officeart/2005/8/layout/orgChart1"/>
    <dgm:cxn modelId="{24621006-79B1-4234-9EC7-389B2754E291}" type="presOf" srcId="{F276916A-11C7-422B-91A9-1CDF4DF0199D}" destId="{65C130F1-54AB-421E-8738-820341979B17}" srcOrd="0" destOrd="0" presId="urn:microsoft.com/office/officeart/2005/8/layout/orgChart1"/>
    <dgm:cxn modelId="{B5C4A060-49DA-40D8-B839-2424451AB0F0}" srcId="{F0D71184-4497-4991-8EBA-38C82B5F1FAE}" destId="{6F467B15-2DA3-442F-868D-5AC22BB4A8E2}" srcOrd="1" destOrd="0" parTransId="{66A65495-1FB0-443A-BFDB-9455465E8362}" sibTransId="{A68507B1-D468-48EE-B872-F7F2D08CC2D5}"/>
    <dgm:cxn modelId="{C343D844-9169-4754-B886-475010EA8E4F}" type="presOf" srcId="{6F467B15-2DA3-442F-868D-5AC22BB4A8E2}" destId="{0E26E2D4-EAEF-4D0F-AC6E-64C9F2DCE24A}" srcOrd="1" destOrd="0" presId="urn:microsoft.com/office/officeart/2005/8/layout/orgChart1"/>
    <dgm:cxn modelId="{B8378A6F-3B28-4FFB-A60F-B9CD92800649}" srcId="{F0D71184-4497-4991-8EBA-38C82B5F1FAE}" destId="{D323DC97-6C25-4188-8D67-15ED6EB3A492}" srcOrd="3" destOrd="0" parTransId="{F276916A-11C7-422B-91A9-1CDF4DF0199D}" sibTransId="{2C2EEA04-F24D-4AC9-8DFA-5246B500352F}"/>
    <dgm:cxn modelId="{7E40E871-A96B-4D7B-A2DC-7847F8692006}" type="presOf" srcId="{C46022E0-5BE8-4004-A755-88DE1841D10D}" destId="{70413436-4832-45B4-8493-3FF5D2A19EEC}" srcOrd="1" destOrd="0" presId="urn:microsoft.com/office/officeart/2005/8/layout/orgChart1"/>
    <dgm:cxn modelId="{88432E93-EE58-4260-882A-F229FE445C7D}" type="presOf" srcId="{D323DC97-6C25-4188-8D67-15ED6EB3A492}" destId="{ACC1E469-002C-4023-A917-68B71B2EDC1E}" srcOrd="0" destOrd="0" presId="urn:microsoft.com/office/officeart/2005/8/layout/orgChart1"/>
    <dgm:cxn modelId="{A34E5B9E-84F1-446E-9CAE-A0312116861F}" srcId="{F0D71184-4497-4991-8EBA-38C82B5F1FAE}" destId="{E25EA800-6496-4232-8BC0-4051B214129D}" srcOrd="2" destOrd="0" parTransId="{252BDF76-B3B4-4298-A0F9-23190D2B1B6F}" sibTransId="{F2C40E84-FBE3-4F03-97EC-8FF2513AAC7E}"/>
    <dgm:cxn modelId="{05F7DFB4-4C7B-44C6-BDD5-119A52C21CB6}" srcId="{8D59CBFB-CB31-49E1-8B2B-1391C0878D34}" destId="{F0D71184-4497-4991-8EBA-38C82B5F1FAE}" srcOrd="0" destOrd="0" parTransId="{97E39F92-5FF7-4012-9063-6CC1B67C98A9}" sibTransId="{878A3228-0E9F-447D-A1C3-A28B673839FB}"/>
    <dgm:cxn modelId="{D54FD7BC-5894-416E-9C53-31C5D68F1FDE}" type="presOf" srcId="{6F467B15-2DA3-442F-868D-5AC22BB4A8E2}" destId="{FC1AB7AE-4CE8-44B3-9432-5D7F86ED676D}" srcOrd="0" destOrd="0" presId="urn:microsoft.com/office/officeart/2005/8/layout/orgChart1"/>
    <dgm:cxn modelId="{63E575CB-3491-4BE9-9797-77483F410C60}" type="presOf" srcId="{E25EA800-6496-4232-8BC0-4051B214129D}" destId="{0EF9B5AD-1D2E-4E4F-87B3-721CB231D100}" srcOrd="1" destOrd="0" presId="urn:microsoft.com/office/officeart/2005/8/layout/orgChart1"/>
    <dgm:cxn modelId="{833EB0CE-2352-4E86-BE71-498359162C80}" type="presOf" srcId="{D323DC97-6C25-4188-8D67-15ED6EB3A492}" destId="{39BDEA01-854E-4CD4-B29A-37A78F026FE7}" srcOrd="1" destOrd="0" presId="urn:microsoft.com/office/officeart/2005/8/layout/orgChart1"/>
    <dgm:cxn modelId="{F5AC3AE2-E04D-445B-AADE-4E1994DE0FFE}" type="presOf" srcId="{E25EA800-6496-4232-8BC0-4051B214129D}" destId="{10C94954-40D2-45A7-9D4A-A37B7F9551EC}" srcOrd="0" destOrd="0" presId="urn:microsoft.com/office/officeart/2005/8/layout/orgChart1"/>
    <dgm:cxn modelId="{8B8D35F1-FD41-4692-A239-E1D2DFB9778A}" type="presOf" srcId="{F0D71184-4497-4991-8EBA-38C82B5F1FAE}" destId="{3C9D3E3F-10BF-4B1A-967F-64DCED05422A}" srcOrd="1" destOrd="0" presId="urn:microsoft.com/office/officeart/2005/8/layout/orgChart1"/>
    <dgm:cxn modelId="{D1E33AF1-F954-444E-B5AF-C737550B6BD0}" type="presOf" srcId="{252BDF76-B3B4-4298-A0F9-23190D2B1B6F}" destId="{AD0E58D1-6E94-4800-AFB1-EDD34B0CBF47}" srcOrd="0" destOrd="0" presId="urn:microsoft.com/office/officeart/2005/8/layout/orgChart1"/>
    <dgm:cxn modelId="{4B4D1EF5-CEEE-45E9-8829-CE156511F5F4}" srcId="{F0D71184-4497-4991-8EBA-38C82B5F1FAE}" destId="{C46022E0-5BE8-4004-A755-88DE1841D10D}" srcOrd="0" destOrd="0" parTransId="{4848631A-0AE2-438C-BFB5-C0D512C41D98}" sibTransId="{EF8A905B-95E9-4698-A2DD-7AB87482C5AF}"/>
    <dgm:cxn modelId="{579FE0F7-1AA3-4C94-BA95-42BA47AE7470}" type="presOf" srcId="{C46022E0-5BE8-4004-A755-88DE1841D10D}" destId="{6E52CEAA-2FE0-490D-B189-8E57E7B8C97B}" srcOrd="0" destOrd="0" presId="urn:microsoft.com/office/officeart/2005/8/layout/orgChart1"/>
    <dgm:cxn modelId="{9577DEF9-8E77-4616-AFCF-99B7B2662CE7}" type="presOf" srcId="{8D59CBFB-CB31-49E1-8B2B-1391C0878D34}" destId="{886C9D3A-2C9D-49D0-8E5B-2C4EBC10C61F}" srcOrd="0" destOrd="0" presId="urn:microsoft.com/office/officeart/2005/8/layout/orgChart1"/>
    <dgm:cxn modelId="{BBFDCBFB-3DF5-4E36-928E-79EA916B373B}" type="presOf" srcId="{4848631A-0AE2-438C-BFB5-C0D512C41D98}" destId="{3AC06FCE-E421-4E87-B5D8-4908BA453B99}" srcOrd="0" destOrd="0" presId="urn:microsoft.com/office/officeart/2005/8/layout/orgChart1"/>
    <dgm:cxn modelId="{40FDE044-0325-44CF-97D9-333439893E06}" type="presParOf" srcId="{886C9D3A-2C9D-49D0-8E5B-2C4EBC10C61F}" destId="{B963F639-A1FE-4319-91A4-2A65370D06B5}" srcOrd="0" destOrd="0" presId="urn:microsoft.com/office/officeart/2005/8/layout/orgChart1"/>
    <dgm:cxn modelId="{F0D39396-AF14-4936-A1C7-5524BEA76DCF}" type="presParOf" srcId="{B963F639-A1FE-4319-91A4-2A65370D06B5}" destId="{83399B2F-6AD7-4576-A50E-C3C90D9191BB}" srcOrd="0" destOrd="0" presId="urn:microsoft.com/office/officeart/2005/8/layout/orgChart1"/>
    <dgm:cxn modelId="{E5BFF576-3596-47CE-B32E-D4CBA642D553}" type="presParOf" srcId="{83399B2F-6AD7-4576-A50E-C3C90D9191BB}" destId="{BF0C851E-463E-41EC-997E-011C493B405D}" srcOrd="0" destOrd="0" presId="urn:microsoft.com/office/officeart/2005/8/layout/orgChart1"/>
    <dgm:cxn modelId="{565106F8-366D-42FB-826A-DE89150E1F58}" type="presParOf" srcId="{83399B2F-6AD7-4576-A50E-C3C90D9191BB}" destId="{3C9D3E3F-10BF-4B1A-967F-64DCED05422A}" srcOrd="1" destOrd="0" presId="urn:microsoft.com/office/officeart/2005/8/layout/orgChart1"/>
    <dgm:cxn modelId="{CFDA45C7-FB79-4BB6-9BCB-AD9534471031}" type="presParOf" srcId="{B963F639-A1FE-4319-91A4-2A65370D06B5}" destId="{9F4C88CC-B510-4D09-8939-AB43F74FB356}" srcOrd="1" destOrd="0" presId="urn:microsoft.com/office/officeart/2005/8/layout/orgChart1"/>
    <dgm:cxn modelId="{0FB81053-D987-4921-B05A-60414F7851B8}" type="presParOf" srcId="{9F4C88CC-B510-4D09-8939-AB43F74FB356}" destId="{3AC06FCE-E421-4E87-B5D8-4908BA453B99}" srcOrd="0" destOrd="0" presId="urn:microsoft.com/office/officeart/2005/8/layout/orgChart1"/>
    <dgm:cxn modelId="{97D787B9-8BB1-4ECD-BFA1-337F7CC07A7A}" type="presParOf" srcId="{9F4C88CC-B510-4D09-8939-AB43F74FB356}" destId="{446349E3-99FF-42DF-BB69-9C0E1842A181}" srcOrd="1" destOrd="0" presId="urn:microsoft.com/office/officeart/2005/8/layout/orgChart1"/>
    <dgm:cxn modelId="{3F260879-8119-43BE-AA97-EA9CFAA45E42}" type="presParOf" srcId="{446349E3-99FF-42DF-BB69-9C0E1842A181}" destId="{001A1F30-95D1-49C9-9900-D782506C7DBF}" srcOrd="0" destOrd="0" presId="urn:microsoft.com/office/officeart/2005/8/layout/orgChart1"/>
    <dgm:cxn modelId="{962AC695-E830-40FA-943C-EB810A8A5A06}" type="presParOf" srcId="{001A1F30-95D1-49C9-9900-D782506C7DBF}" destId="{6E52CEAA-2FE0-490D-B189-8E57E7B8C97B}" srcOrd="0" destOrd="0" presId="urn:microsoft.com/office/officeart/2005/8/layout/orgChart1"/>
    <dgm:cxn modelId="{21C57F49-4652-4E01-A762-0AC3032571B0}" type="presParOf" srcId="{001A1F30-95D1-49C9-9900-D782506C7DBF}" destId="{70413436-4832-45B4-8493-3FF5D2A19EEC}" srcOrd="1" destOrd="0" presId="urn:microsoft.com/office/officeart/2005/8/layout/orgChart1"/>
    <dgm:cxn modelId="{4D4A54B3-33CD-4851-8579-9FE16839BF24}" type="presParOf" srcId="{446349E3-99FF-42DF-BB69-9C0E1842A181}" destId="{A9CFA05D-CE55-44D5-897D-C7EFEE091FAD}" srcOrd="1" destOrd="0" presId="urn:microsoft.com/office/officeart/2005/8/layout/orgChart1"/>
    <dgm:cxn modelId="{240A365D-D2AD-404F-88CF-5EB619C1AB20}" type="presParOf" srcId="{446349E3-99FF-42DF-BB69-9C0E1842A181}" destId="{26B8B5F3-D6B1-427C-A435-42E7D4D92486}" srcOrd="2" destOrd="0" presId="urn:microsoft.com/office/officeart/2005/8/layout/orgChart1"/>
    <dgm:cxn modelId="{8CA4A55C-28FF-4E70-BA49-F455669DCB88}" type="presParOf" srcId="{9F4C88CC-B510-4D09-8939-AB43F74FB356}" destId="{C3AD094A-8DCB-4665-8651-6ACB6C40FE15}" srcOrd="2" destOrd="0" presId="urn:microsoft.com/office/officeart/2005/8/layout/orgChart1"/>
    <dgm:cxn modelId="{1AA764D7-EE98-4DA7-9783-5A028239549D}" type="presParOf" srcId="{9F4C88CC-B510-4D09-8939-AB43F74FB356}" destId="{E5D8DB39-09BA-49AE-8088-DB2B2BB6FE43}" srcOrd="3" destOrd="0" presId="urn:microsoft.com/office/officeart/2005/8/layout/orgChart1"/>
    <dgm:cxn modelId="{50728EB5-568C-4CC8-B60F-3C6F88C4B8C3}" type="presParOf" srcId="{E5D8DB39-09BA-49AE-8088-DB2B2BB6FE43}" destId="{7D158079-C5EA-4422-BC6E-F70D4A463854}" srcOrd="0" destOrd="0" presId="urn:microsoft.com/office/officeart/2005/8/layout/orgChart1"/>
    <dgm:cxn modelId="{D3ECC098-0004-4026-B1AA-98CAD01FDA67}" type="presParOf" srcId="{7D158079-C5EA-4422-BC6E-F70D4A463854}" destId="{FC1AB7AE-4CE8-44B3-9432-5D7F86ED676D}" srcOrd="0" destOrd="0" presId="urn:microsoft.com/office/officeart/2005/8/layout/orgChart1"/>
    <dgm:cxn modelId="{50FE506C-691C-4EE1-910D-4940BA2CC832}" type="presParOf" srcId="{7D158079-C5EA-4422-BC6E-F70D4A463854}" destId="{0E26E2D4-EAEF-4D0F-AC6E-64C9F2DCE24A}" srcOrd="1" destOrd="0" presId="urn:microsoft.com/office/officeart/2005/8/layout/orgChart1"/>
    <dgm:cxn modelId="{10EE9C9A-0A0B-47B6-8326-E2181376D22E}" type="presParOf" srcId="{E5D8DB39-09BA-49AE-8088-DB2B2BB6FE43}" destId="{C4619495-26B1-44D6-A835-06D18E68BB05}" srcOrd="1" destOrd="0" presId="urn:microsoft.com/office/officeart/2005/8/layout/orgChart1"/>
    <dgm:cxn modelId="{94C5C826-B5B2-497A-BB08-D248CCAC6202}" type="presParOf" srcId="{E5D8DB39-09BA-49AE-8088-DB2B2BB6FE43}" destId="{116146FF-B1A3-41F7-A1D4-47068A287425}" srcOrd="2" destOrd="0" presId="urn:microsoft.com/office/officeart/2005/8/layout/orgChart1"/>
    <dgm:cxn modelId="{2E75C609-EF0C-4B9F-AD71-4BCD91765642}" type="presParOf" srcId="{9F4C88CC-B510-4D09-8939-AB43F74FB356}" destId="{AD0E58D1-6E94-4800-AFB1-EDD34B0CBF47}" srcOrd="4" destOrd="0" presId="urn:microsoft.com/office/officeart/2005/8/layout/orgChart1"/>
    <dgm:cxn modelId="{9BB40A25-1EE4-4A3F-AE2F-F44EC4C06CE9}" type="presParOf" srcId="{9F4C88CC-B510-4D09-8939-AB43F74FB356}" destId="{7074564F-762B-41FE-9B20-88730ACE6DC1}" srcOrd="5" destOrd="0" presId="urn:microsoft.com/office/officeart/2005/8/layout/orgChart1"/>
    <dgm:cxn modelId="{882FF2C2-A66E-4BB0-8E66-BE2072BB7BC7}" type="presParOf" srcId="{7074564F-762B-41FE-9B20-88730ACE6DC1}" destId="{0F21B077-7CD4-49E6-8979-3397A4524045}" srcOrd="0" destOrd="0" presId="urn:microsoft.com/office/officeart/2005/8/layout/orgChart1"/>
    <dgm:cxn modelId="{041CF492-2E2E-401E-BE6A-B00C10EE101D}" type="presParOf" srcId="{0F21B077-7CD4-49E6-8979-3397A4524045}" destId="{10C94954-40D2-45A7-9D4A-A37B7F9551EC}" srcOrd="0" destOrd="0" presId="urn:microsoft.com/office/officeart/2005/8/layout/orgChart1"/>
    <dgm:cxn modelId="{6F1FC0D3-8968-4886-8A95-30A69BC41EC1}" type="presParOf" srcId="{0F21B077-7CD4-49E6-8979-3397A4524045}" destId="{0EF9B5AD-1D2E-4E4F-87B3-721CB231D100}" srcOrd="1" destOrd="0" presId="urn:microsoft.com/office/officeart/2005/8/layout/orgChart1"/>
    <dgm:cxn modelId="{DBCCECB6-1A04-43DB-B070-D664CFB437B3}" type="presParOf" srcId="{7074564F-762B-41FE-9B20-88730ACE6DC1}" destId="{B05731A5-51B8-4712-9143-DFC635DC573A}" srcOrd="1" destOrd="0" presId="urn:microsoft.com/office/officeart/2005/8/layout/orgChart1"/>
    <dgm:cxn modelId="{8C40FDEF-A738-4595-A8AF-3474437DBA50}" type="presParOf" srcId="{7074564F-762B-41FE-9B20-88730ACE6DC1}" destId="{0A92D5EE-3CB3-4C74-8DB3-C5C1B6479F6D}" srcOrd="2" destOrd="0" presId="urn:microsoft.com/office/officeart/2005/8/layout/orgChart1"/>
    <dgm:cxn modelId="{980C99AD-0868-4C42-B24C-295EBFFE4465}" type="presParOf" srcId="{9F4C88CC-B510-4D09-8939-AB43F74FB356}" destId="{65C130F1-54AB-421E-8738-820341979B17}" srcOrd="6" destOrd="0" presId="urn:microsoft.com/office/officeart/2005/8/layout/orgChart1"/>
    <dgm:cxn modelId="{177ACEEA-DDE5-4FB1-A702-916D9EC4DC25}" type="presParOf" srcId="{9F4C88CC-B510-4D09-8939-AB43F74FB356}" destId="{44D7F7C9-0DA5-40E0-B03D-D064E7B5B19D}" srcOrd="7" destOrd="0" presId="urn:microsoft.com/office/officeart/2005/8/layout/orgChart1"/>
    <dgm:cxn modelId="{D5A3F937-8139-47B0-8365-DED769B8A645}" type="presParOf" srcId="{44D7F7C9-0DA5-40E0-B03D-D064E7B5B19D}" destId="{18975D88-FA75-499A-AF4C-257B7D12E69E}" srcOrd="0" destOrd="0" presId="urn:microsoft.com/office/officeart/2005/8/layout/orgChart1"/>
    <dgm:cxn modelId="{6C2A2918-2157-4437-9CF0-964442910617}" type="presParOf" srcId="{18975D88-FA75-499A-AF4C-257B7D12E69E}" destId="{ACC1E469-002C-4023-A917-68B71B2EDC1E}" srcOrd="0" destOrd="0" presId="urn:microsoft.com/office/officeart/2005/8/layout/orgChart1"/>
    <dgm:cxn modelId="{35536FE0-EF8D-415E-A841-EED03E0B19F3}" type="presParOf" srcId="{18975D88-FA75-499A-AF4C-257B7D12E69E}" destId="{39BDEA01-854E-4CD4-B29A-37A78F026FE7}" srcOrd="1" destOrd="0" presId="urn:microsoft.com/office/officeart/2005/8/layout/orgChart1"/>
    <dgm:cxn modelId="{53AC0D48-2EB3-4693-9A0F-8141AA1073E0}" type="presParOf" srcId="{44D7F7C9-0DA5-40E0-B03D-D064E7B5B19D}" destId="{AC8674E8-3A57-4436-881B-39E453C54491}" srcOrd="1" destOrd="0" presId="urn:microsoft.com/office/officeart/2005/8/layout/orgChart1"/>
    <dgm:cxn modelId="{B1F216F7-E534-4E53-9E87-2C4A8163C1F1}" type="presParOf" srcId="{44D7F7C9-0DA5-40E0-B03D-D064E7B5B19D}" destId="{FCA56F3A-F848-4790-AC8A-7DB9F7792C2F}" srcOrd="2" destOrd="0" presId="urn:microsoft.com/office/officeart/2005/8/layout/orgChart1"/>
    <dgm:cxn modelId="{FB614D67-BDDA-4D39-B489-24C21FA8783F}" type="presParOf" srcId="{B963F639-A1FE-4319-91A4-2A65370D06B5}" destId="{57D819C3-B824-4D4C-A7D3-7D67F7B1AE2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2632A5-1D69-422E-8997-AA8AFDBAE66B}" type="doc">
      <dgm:prSet loTypeId="urn:microsoft.com/office/officeart/2005/8/layout/hProcess1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4B9F0529-CD77-4DDB-B466-339199842156}">
      <dgm:prSet custT="1"/>
      <dgm:spPr/>
      <dgm:t>
        <a:bodyPr/>
        <a:lstStyle/>
        <a:p>
          <a:r>
            <a:rPr lang="en-US" altLang="zh-CN" sz="1800" b="1" dirty="0">
              <a:latin typeface="+mn-lt"/>
              <a:ea typeface="+mn-ea"/>
              <a:cs typeface="+mn-ea"/>
              <a:sym typeface="Wingdings" panose="05000000000000000000" pitchFamily="2" charset="2"/>
            </a:rPr>
            <a:t></a:t>
          </a:r>
          <a:r>
            <a:rPr lang="en-US" altLang="zh-CN" sz="18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altLang="en-US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检查</a:t>
          </a:r>
          <a:r>
            <a:rPr lang="zh-CN" sz="18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输入文件是否是</a:t>
          </a:r>
          <a:r>
            <a:rPr lang="en-US" altLang="zh-CN" sz="18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8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PE </a:t>
          </a:r>
          <a:r>
            <a:rPr lang="zh-CN" sz="18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格式</a:t>
          </a:r>
        </a:p>
      </dgm:t>
    </dgm:pt>
    <dgm:pt modelId="{FB9CFF1B-FD16-4B16-B523-82683DC06013}" type="parTrans" cxnId="{9CB65ABD-F703-47BC-BD54-38D433676268}">
      <dgm:prSet/>
      <dgm:spPr/>
      <dgm:t>
        <a:bodyPr/>
        <a:lstStyle/>
        <a:p>
          <a:endParaRPr lang="zh-CN" altLang="en-US" sz="2400"/>
        </a:p>
      </dgm:t>
    </dgm:pt>
    <dgm:pt modelId="{2EE3A1F3-A4B7-4EEC-A1DA-19DD62704137}" type="sibTrans" cxnId="{9CB65ABD-F703-47BC-BD54-38D433676268}">
      <dgm:prSet/>
      <dgm:spPr/>
      <dgm:t>
        <a:bodyPr/>
        <a:lstStyle/>
        <a:p>
          <a:endParaRPr lang="zh-CN" altLang="en-US" sz="2400"/>
        </a:p>
      </dgm:t>
    </dgm:pt>
    <dgm:pt modelId="{17B1FBF6-2B15-4F97-B347-2FB5608DAC04}">
      <dgm:prSet custT="1"/>
      <dgm:spPr/>
      <dgm:t>
        <a:bodyPr/>
        <a:lstStyle/>
        <a:p>
          <a:r>
            <a:rPr lang="en-US" altLang="zh-CN" sz="1800" b="1" dirty="0">
              <a:latin typeface="+mn-lt"/>
              <a:ea typeface="+mn-ea"/>
              <a:cs typeface="+mn-ea"/>
              <a:sym typeface="Wingdings" panose="05000000000000000000" pitchFamily="2" charset="2"/>
            </a:rPr>
            <a:t></a:t>
          </a:r>
          <a:r>
            <a:rPr lang="en-US" altLang="zh-CN" sz="16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sz="1600" dirty="0">
              <a:latin typeface="+mn-lt"/>
              <a:ea typeface="+mn-ea"/>
              <a:cs typeface="+mn-ea"/>
              <a:sym typeface="+mn-lt"/>
            </a:rPr>
            <a:t>将</a:t>
          </a:r>
          <a:r>
            <a:rPr lang="en-US" sz="1600" dirty="0">
              <a:latin typeface="+mn-lt"/>
              <a:ea typeface="+mn-ea"/>
              <a:cs typeface="+mn-ea"/>
              <a:sym typeface="+mn-lt"/>
            </a:rPr>
            <a:t>PE</a:t>
          </a:r>
          <a:r>
            <a:rPr lang="zh-CN" sz="1600" dirty="0">
              <a:latin typeface="+mn-lt"/>
              <a:ea typeface="+mn-ea"/>
              <a:cs typeface="+mn-ea"/>
              <a:sym typeface="+mn-lt"/>
            </a:rPr>
            <a:t>文件按照内存映像结构</a:t>
          </a:r>
          <a:r>
            <a:rPr lang="zh-CN" sz="1600" b="1" dirty="0">
              <a:solidFill>
                <a:srgbClr val="92D050"/>
              </a:solidFill>
              <a:latin typeface="+mn-lt"/>
              <a:ea typeface="+mn-ea"/>
              <a:cs typeface="+mn-ea"/>
              <a:sym typeface="+mn-lt"/>
            </a:rPr>
            <a:t>分块</a:t>
          </a:r>
          <a:r>
            <a:rPr lang="zh-CN" altLang="en-US" sz="1600" b="1" dirty="0">
              <a:solidFill>
                <a:srgbClr val="92D050"/>
              </a:solidFill>
              <a:latin typeface="+mn-lt"/>
              <a:ea typeface="+mn-ea"/>
              <a:cs typeface="+mn-ea"/>
              <a:sym typeface="+mn-lt"/>
            </a:rPr>
            <a:t>载入</a:t>
          </a:r>
          <a:r>
            <a:rPr lang="zh-CN" sz="1600" b="1" dirty="0">
              <a:solidFill>
                <a:srgbClr val="92D050"/>
              </a:solidFill>
              <a:latin typeface="+mn-lt"/>
              <a:ea typeface="+mn-ea"/>
              <a:cs typeface="+mn-ea"/>
              <a:sym typeface="+mn-lt"/>
            </a:rPr>
            <a:t>内存</a:t>
          </a:r>
          <a:r>
            <a:rPr lang="zh-CN" sz="1600" dirty="0">
              <a:latin typeface="+mn-lt"/>
              <a:ea typeface="+mn-ea"/>
              <a:cs typeface="+mn-ea"/>
              <a:sym typeface="+mn-lt"/>
            </a:rPr>
            <a:t>中</a:t>
          </a:r>
        </a:p>
      </dgm:t>
    </dgm:pt>
    <dgm:pt modelId="{A4818C5C-0F65-49D6-BB3E-4A5CB309461A}" type="parTrans" cxnId="{7EF55CD6-9C56-4ECC-A827-FCE2A5488D25}">
      <dgm:prSet/>
      <dgm:spPr/>
      <dgm:t>
        <a:bodyPr/>
        <a:lstStyle/>
        <a:p>
          <a:endParaRPr lang="zh-CN" altLang="en-US" sz="2400"/>
        </a:p>
      </dgm:t>
    </dgm:pt>
    <dgm:pt modelId="{717A00E5-6544-4DFC-8A24-DD9FA367C050}" type="sibTrans" cxnId="{7EF55CD6-9C56-4ECC-A827-FCE2A5488D25}">
      <dgm:prSet/>
      <dgm:spPr/>
      <dgm:t>
        <a:bodyPr/>
        <a:lstStyle/>
        <a:p>
          <a:endParaRPr lang="zh-CN" altLang="en-US" sz="2400"/>
        </a:p>
      </dgm:t>
    </dgm:pt>
    <dgm:pt modelId="{756719C4-4165-4AD8-9FF1-D766E11F8C0E}">
      <dgm:prSet custT="1"/>
      <dgm:spPr/>
      <dgm:t>
        <a:bodyPr/>
        <a:lstStyle/>
        <a:p>
          <a:r>
            <a:rPr lang="en-US" altLang="zh-CN" sz="1800" b="1" dirty="0">
              <a:latin typeface="+mn-lt"/>
              <a:ea typeface="+mn-ea"/>
              <a:cs typeface="+mn-ea"/>
              <a:sym typeface="Wingdings" panose="05000000000000000000" pitchFamily="2" charset="2"/>
            </a:rPr>
            <a:t></a:t>
          </a:r>
          <a:r>
            <a:rPr lang="en-US" altLang="zh-CN" sz="16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sz="1600" dirty="0">
              <a:latin typeface="+mn-lt"/>
              <a:ea typeface="+mn-ea"/>
              <a:cs typeface="+mn-ea"/>
              <a:sym typeface="+mn-lt"/>
            </a:rPr>
            <a:t>在</a:t>
          </a:r>
          <a:r>
            <a:rPr lang="en-US" altLang="zh-CN" sz="16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600" b="1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rPr>
            <a:t>IAT</a:t>
          </a:r>
          <a:r>
            <a:rPr lang="zh-CN" sz="1600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rPr>
            <a:t>（</a:t>
          </a:r>
          <a:r>
            <a:rPr lang="en-US" sz="1600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rPr>
            <a:t>Import Address Table</a:t>
          </a:r>
          <a:r>
            <a:rPr lang="zh-CN" sz="1600" dirty="0">
              <a:latin typeface="+mn-lt"/>
              <a:ea typeface="+mn-ea"/>
              <a:cs typeface="+mn-ea"/>
              <a:sym typeface="+mn-lt"/>
            </a:rPr>
            <a:t>，导入地址表）中，</a:t>
          </a:r>
          <a:r>
            <a:rPr lang="zh-CN" sz="16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填入其依赖的导入函数地址</a:t>
          </a:r>
        </a:p>
      </dgm:t>
    </dgm:pt>
    <dgm:pt modelId="{F4B1BE6F-76AC-47A1-801B-7D1987EFE569}" type="parTrans" cxnId="{879375E9-26E6-4C8C-B18B-13BCDB1D8E5C}">
      <dgm:prSet/>
      <dgm:spPr/>
      <dgm:t>
        <a:bodyPr/>
        <a:lstStyle/>
        <a:p>
          <a:endParaRPr lang="zh-CN" altLang="en-US" sz="2400"/>
        </a:p>
      </dgm:t>
    </dgm:pt>
    <dgm:pt modelId="{F7E551AF-AE48-44E2-ABB6-07CE62B8B93B}" type="sibTrans" cxnId="{879375E9-26E6-4C8C-B18B-13BCDB1D8E5C}">
      <dgm:prSet/>
      <dgm:spPr/>
      <dgm:t>
        <a:bodyPr/>
        <a:lstStyle/>
        <a:p>
          <a:endParaRPr lang="zh-CN" altLang="en-US" sz="2400"/>
        </a:p>
      </dgm:t>
    </dgm:pt>
    <dgm:pt modelId="{73BE9DDF-A706-474C-8496-243D21B51AC7}">
      <dgm:prSet custT="1"/>
      <dgm:spPr/>
      <dgm:t>
        <a:bodyPr/>
        <a:lstStyle/>
        <a:p>
          <a:r>
            <a:rPr lang="en-US" altLang="zh-CN" sz="1800" b="1" dirty="0">
              <a:latin typeface="+mn-lt"/>
              <a:ea typeface="+mn-ea"/>
              <a:cs typeface="+mn-ea"/>
              <a:sym typeface="Wingdings 2" panose="05020102010507070707" pitchFamily="18" charset="2"/>
            </a:rPr>
            <a:t></a:t>
          </a:r>
          <a:r>
            <a:rPr lang="en-US" altLang="zh-CN" sz="16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sz="1600" dirty="0">
              <a:latin typeface="+mn-lt"/>
              <a:ea typeface="+mn-ea"/>
              <a:cs typeface="+mn-ea"/>
              <a:sym typeface="+mn-lt"/>
            </a:rPr>
            <a:t>利用重定位表</a:t>
          </a:r>
          <a:r>
            <a:rPr lang="zh-CN" sz="1600" b="1" dirty="0">
              <a:solidFill>
                <a:srgbClr val="4BACC6"/>
              </a:solidFill>
              <a:latin typeface="+mn-lt"/>
              <a:ea typeface="+mn-ea"/>
              <a:cs typeface="+mn-ea"/>
              <a:sym typeface="+mn-lt"/>
            </a:rPr>
            <a:t>修复需要重定位</a:t>
          </a:r>
          <a:r>
            <a:rPr lang="zh-CN" sz="1600" dirty="0">
              <a:latin typeface="+mn-lt"/>
              <a:ea typeface="+mn-ea"/>
              <a:cs typeface="+mn-ea"/>
              <a:sym typeface="+mn-lt"/>
            </a:rPr>
            <a:t>的值</a:t>
          </a:r>
        </a:p>
      </dgm:t>
    </dgm:pt>
    <dgm:pt modelId="{1F7C7A33-8DAE-4B44-8E24-5162FF7C681C}" type="parTrans" cxnId="{3CC3CA3C-D359-4A23-A1B5-E898821E9815}">
      <dgm:prSet/>
      <dgm:spPr/>
      <dgm:t>
        <a:bodyPr/>
        <a:lstStyle/>
        <a:p>
          <a:endParaRPr lang="zh-CN" altLang="en-US" sz="2400"/>
        </a:p>
      </dgm:t>
    </dgm:pt>
    <dgm:pt modelId="{3145C1B9-2AD0-4F84-9A11-B08F3317A06D}" type="sibTrans" cxnId="{3CC3CA3C-D359-4A23-A1B5-E898821E9815}">
      <dgm:prSet/>
      <dgm:spPr/>
      <dgm:t>
        <a:bodyPr/>
        <a:lstStyle/>
        <a:p>
          <a:endParaRPr lang="zh-CN" altLang="en-US" sz="2400"/>
        </a:p>
      </dgm:t>
    </dgm:pt>
    <dgm:pt modelId="{8DDAEC9F-9DA5-42E3-9C01-D8B996A1DC2C}" type="pres">
      <dgm:prSet presAssocID="{D12632A5-1D69-422E-8997-AA8AFDBAE66B}" presName="Name0" presStyleCnt="0">
        <dgm:presLayoutVars>
          <dgm:dir/>
          <dgm:resizeHandles val="exact"/>
        </dgm:presLayoutVars>
      </dgm:prSet>
      <dgm:spPr/>
    </dgm:pt>
    <dgm:pt modelId="{42DFBD96-D8A5-4528-BB56-A1606AA183CB}" type="pres">
      <dgm:prSet presAssocID="{D12632A5-1D69-422E-8997-AA8AFDBAE66B}" presName="arrow" presStyleLbl="bgShp" presStyleIdx="0" presStyleCnt="1"/>
      <dgm:spPr/>
    </dgm:pt>
    <dgm:pt modelId="{68EB229A-0C63-40FB-86FA-D38B70D21241}" type="pres">
      <dgm:prSet presAssocID="{D12632A5-1D69-422E-8997-AA8AFDBAE66B}" presName="points" presStyleCnt="0"/>
      <dgm:spPr/>
    </dgm:pt>
    <dgm:pt modelId="{B885F8F1-9F43-4D9D-BDAA-6AA1E5BD2576}" type="pres">
      <dgm:prSet presAssocID="{4B9F0529-CD77-4DDB-B466-339199842156}" presName="compositeA" presStyleCnt="0"/>
      <dgm:spPr/>
    </dgm:pt>
    <dgm:pt modelId="{C0A63C57-57E7-49D3-B420-189FFCF19595}" type="pres">
      <dgm:prSet presAssocID="{4B9F0529-CD77-4DDB-B466-339199842156}" presName="textA" presStyleLbl="revTx" presStyleIdx="0" presStyleCnt="4" custScaleX="363003">
        <dgm:presLayoutVars>
          <dgm:bulletEnabled val="1"/>
        </dgm:presLayoutVars>
      </dgm:prSet>
      <dgm:spPr/>
    </dgm:pt>
    <dgm:pt modelId="{7AFEEC06-927D-44D6-82FC-7043A06AADE8}" type="pres">
      <dgm:prSet presAssocID="{4B9F0529-CD77-4DDB-B466-339199842156}" presName="circleA" presStyleLbl="node1" presStyleIdx="0" presStyleCnt="4"/>
      <dgm:spPr/>
    </dgm:pt>
    <dgm:pt modelId="{BA32DD87-4803-47B4-9DF3-29B41728871F}" type="pres">
      <dgm:prSet presAssocID="{4B9F0529-CD77-4DDB-B466-339199842156}" presName="spaceA" presStyleCnt="0"/>
      <dgm:spPr/>
    </dgm:pt>
    <dgm:pt modelId="{26FB54E6-7F0D-4E18-A558-E97E7FDCD48C}" type="pres">
      <dgm:prSet presAssocID="{2EE3A1F3-A4B7-4EEC-A1DA-19DD62704137}" presName="space" presStyleCnt="0"/>
      <dgm:spPr/>
    </dgm:pt>
    <dgm:pt modelId="{D1EB2464-B9DF-4F34-9925-F8B7FB191F61}" type="pres">
      <dgm:prSet presAssocID="{17B1FBF6-2B15-4F97-B347-2FB5608DAC04}" presName="compositeB" presStyleCnt="0"/>
      <dgm:spPr/>
    </dgm:pt>
    <dgm:pt modelId="{C364E092-B92D-4CF5-A745-9EC310CD78F4}" type="pres">
      <dgm:prSet presAssocID="{17B1FBF6-2B15-4F97-B347-2FB5608DAC04}" presName="textB" presStyleLbl="revTx" presStyleIdx="1" presStyleCnt="4" custScaleX="641854">
        <dgm:presLayoutVars>
          <dgm:bulletEnabled val="1"/>
        </dgm:presLayoutVars>
      </dgm:prSet>
      <dgm:spPr/>
    </dgm:pt>
    <dgm:pt modelId="{1039824D-3790-44FD-AE0F-6AD0C682D1D9}" type="pres">
      <dgm:prSet presAssocID="{17B1FBF6-2B15-4F97-B347-2FB5608DAC04}" presName="circleB" presStyleLbl="node1" presStyleIdx="1" presStyleCnt="4"/>
      <dgm:spPr/>
    </dgm:pt>
    <dgm:pt modelId="{7FA270FA-7DE7-4BEB-9E59-531CA7C766FB}" type="pres">
      <dgm:prSet presAssocID="{17B1FBF6-2B15-4F97-B347-2FB5608DAC04}" presName="spaceB" presStyleCnt="0"/>
      <dgm:spPr/>
    </dgm:pt>
    <dgm:pt modelId="{91E40A4D-7F35-4433-95FF-AC0A3A6D43F5}" type="pres">
      <dgm:prSet presAssocID="{717A00E5-6544-4DFC-8A24-DD9FA367C050}" presName="space" presStyleCnt="0"/>
      <dgm:spPr/>
    </dgm:pt>
    <dgm:pt modelId="{F67EF3BA-578C-4E7E-9586-56CE1A285EAE}" type="pres">
      <dgm:prSet presAssocID="{756719C4-4165-4AD8-9FF1-D766E11F8C0E}" presName="compositeA" presStyleCnt="0"/>
      <dgm:spPr/>
    </dgm:pt>
    <dgm:pt modelId="{5A68F86B-97B9-467C-A044-F2C6900226EC}" type="pres">
      <dgm:prSet presAssocID="{756719C4-4165-4AD8-9FF1-D766E11F8C0E}" presName="textA" presStyleLbl="revTx" presStyleIdx="2" presStyleCnt="4" custScaleX="460387">
        <dgm:presLayoutVars>
          <dgm:bulletEnabled val="1"/>
        </dgm:presLayoutVars>
      </dgm:prSet>
      <dgm:spPr/>
    </dgm:pt>
    <dgm:pt modelId="{B0623BE1-51F7-4AF9-A1C4-BBAE66FDEFCB}" type="pres">
      <dgm:prSet presAssocID="{756719C4-4165-4AD8-9FF1-D766E11F8C0E}" presName="circleA" presStyleLbl="node1" presStyleIdx="2" presStyleCnt="4"/>
      <dgm:spPr/>
    </dgm:pt>
    <dgm:pt modelId="{594CBBCD-B5E7-4E7C-83CD-D4BED572D30F}" type="pres">
      <dgm:prSet presAssocID="{756719C4-4165-4AD8-9FF1-D766E11F8C0E}" presName="spaceA" presStyleCnt="0"/>
      <dgm:spPr/>
    </dgm:pt>
    <dgm:pt modelId="{02E8484D-E4C5-469D-8257-46BD6FE5BD94}" type="pres">
      <dgm:prSet presAssocID="{F7E551AF-AE48-44E2-ABB6-07CE62B8B93B}" presName="space" presStyleCnt="0"/>
      <dgm:spPr/>
    </dgm:pt>
    <dgm:pt modelId="{12C2A9C9-1A0E-4471-B478-29E5ED9C93D8}" type="pres">
      <dgm:prSet presAssocID="{73BE9DDF-A706-474C-8496-243D21B51AC7}" presName="compositeB" presStyleCnt="0"/>
      <dgm:spPr/>
    </dgm:pt>
    <dgm:pt modelId="{56EA3293-98E5-4964-822F-AB9F090F13CE}" type="pres">
      <dgm:prSet presAssocID="{73BE9DDF-A706-474C-8496-243D21B51AC7}" presName="textB" presStyleLbl="revTx" presStyleIdx="3" presStyleCnt="4" custScaleX="359163">
        <dgm:presLayoutVars>
          <dgm:bulletEnabled val="1"/>
        </dgm:presLayoutVars>
      </dgm:prSet>
      <dgm:spPr/>
    </dgm:pt>
    <dgm:pt modelId="{221A76D5-194A-4E65-88F4-EEF4C5EACF81}" type="pres">
      <dgm:prSet presAssocID="{73BE9DDF-A706-474C-8496-243D21B51AC7}" presName="circleB" presStyleLbl="node1" presStyleIdx="3" presStyleCnt="4"/>
      <dgm:spPr/>
    </dgm:pt>
    <dgm:pt modelId="{182CFACD-546C-464A-AB49-66BC64A88479}" type="pres">
      <dgm:prSet presAssocID="{73BE9DDF-A706-474C-8496-243D21B51AC7}" presName="spaceB" presStyleCnt="0"/>
      <dgm:spPr/>
    </dgm:pt>
  </dgm:ptLst>
  <dgm:cxnLst>
    <dgm:cxn modelId="{839B2024-9843-47AF-BC5E-C9E616B0D152}" type="presOf" srcId="{D12632A5-1D69-422E-8997-AA8AFDBAE66B}" destId="{8DDAEC9F-9DA5-42E3-9C01-D8B996A1DC2C}" srcOrd="0" destOrd="0" presId="urn:microsoft.com/office/officeart/2005/8/layout/hProcess11"/>
    <dgm:cxn modelId="{D8F0002D-2243-4D3A-89FB-4911543CF9FE}" type="presOf" srcId="{17B1FBF6-2B15-4F97-B347-2FB5608DAC04}" destId="{C364E092-B92D-4CF5-A745-9EC310CD78F4}" srcOrd="0" destOrd="0" presId="urn:microsoft.com/office/officeart/2005/8/layout/hProcess11"/>
    <dgm:cxn modelId="{3CC3CA3C-D359-4A23-A1B5-E898821E9815}" srcId="{D12632A5-1D69-422E-8997-AA8AFDBAE66B}" destId="{73BE9DDF-A706-474C-8496-243D21B51AC7}" srcOrd="3" destOrd="0" parTransId="{1F7C7A33-8DAE-4B44-8E24-5162FF7C681C}" sibTransId="{3145C1B9-2AD0-4F84-9A11-B08F3317A06D}"/>
    <dgm:cxn modelId="{B3690FAA-43EE-4EF9-A211-98BA7B20D607}" type="presOf" srcId="{73BE9DDF-A706-474C-8496-243D21B51AC7}" destId="{56EA3293-98E5-4964-822F-AB9F090F13CE}" srcOrd="0" destOrd="0" presId="urn:microsoft.com/office/officeart/2005/8/layout/hProcess11"/>
    <dgm:cxn modelId="{B47529B5-C98B-48D5-82C8-68D39421D2D6}" type="presOf" srcId="{756719C4-4165-4AD8-9FF1-D766E11F8C0E}" destId="{5A68F86B-97B9-467C-A044-F2C6900226EC}" srcOrd="0" destOrd="0" presId="urn:microsoft.com/office/officeart/2005/8/layout/hProcess11"/>
    <dgm:cxn modelId="{9CB65ABD-F703-47BC-BD54-38D433676268}" srcId="{D12632A5-1D69-422E-8997-AA8AFDBAE66B}" destId="{4B9F0529-CD77-4DDB-B466-339199842156}" srcOrd="0" destOrd="0" parTransId="{FB9CFF1B-FD16-4B16-B523-82683DC06013}" sibTransId="{2EE3A1F3-A4B7-4EEC-A1DA-19DD62704137}"/>
    <dgm:cxn modelId="{7EF55CD6-9C56-4ECC-A827-FCE2A5488D25}" srcId="{D12632A5-1D69-422E-8997-AA8AFDBAE66B}" destId="{17B1FBF6-2B15-4F97-B347-2FB5608DAC04}" srcOrd="1" destOrd="0" parTransId="{A4818C5C-0F65-49D6-BB3E-4A5CB309461A}" sibTransId="{717A00E5-6544-4DFC-8A24-DD9FA367C050}"/>
    <dgm:cxn modelId="{4BB70FE2-1F64-4DC7-A156-FFCAE749E63A}" type="presOf" srcId="{4B9F0529-CD77-4DDB-B466-339199842156}" destId="{C0A63C57-57E7-49D3-B420-189FFCF19595}" srcOrd="0" destOrd="0" presId="urn:microsoft.com/office/officeart/2005/8/layout/hProcess11"/>
    <dgm:cxn modelId="{879375E9-26E6-4C8C-B18B-13BCDB1D8E5C}" srcId="{D12632A5-1D69-422E-8997-AA8AFDBAE66B}" destId="{756719C4-4165-4AD8-9FF1-D766E11F8C0E}" srcOrd="2" destOrd="0" parTransId="{F4B1BE6F-76AC-47A1-801B-7D1987EFE569}" sibTransId="{F7E551AF-AE48-44E2-ABB6-07CE62B8B93B}"/>
    <dgm:cxn modelId="{46ADC312-7F84-4D61-A005-9B478C397B70}" type="presParOf" srcId="{8DDAEC9F-9DA5-42E3-9C01-D8B996A1DC2C}" destId="{42DFBD96-D8A5-4528-BB56-A1606AA183CB}" srcOrd="0" destOrd="0" presId="urn:microsoft.com/office/officeart/2005/8/layout/hProcess11"/>
    <dgm:cxn modelId="{5AB83D9D-07A7-4523-825F-9A115FA3049C}" type="presParOf" srcId="{8DDAEC9F-9DA5-42E3-9C01-D8B996A1DC2C}" destId="{68EB229A-0C63-40FB-86FA-D38B70D21241}" srcOrd="1" destOrd="0" presId="urn:microsoft.com/office/officeart/2005/8/layout/hProcess11"/>
    <dgm:cxn modelId="{6BD28942-5DC2-4CC5-849A-9747AEC78552}" type="presParOf" srcId="{68EB229A-0C63-40FB-86FA-D38B70D21241}" destId="{B885F8F1-9F43-4D9D-BDAA-6AA1E5BD2576}" srcOrd="0" destOrd="0" presId="urn:microsoft.com/office/officeart/2005/8/layout/hProcess11"/>
    <dgm:cxn modelId="{C4C8CF62-0F2A-4209-9F87-614E6B2333A2}" type="presParOf" srcId="{B885F8F1-9F43-4D9D-BDAA-6AA1E5BD2576}" destId="{C0A63C57-57E7-49D3-B420-189FFCF19595}" srcOrd="0" destOrd="0" presId="urn:microsoft.com/office/officeart/2005/8/layout/hProcess11"/>
    <dgm:cxn modelId="{CEC84551-E32C-4280-8BC7-3F2731601E44}" type="presParOf" srcId="{B885F8F1-9F43-4D9D-BDAA-6AA1E5BD2576}" destId="{7AFEEC06-927D-44D6-82FC-7043A06AADE8}" srcOrd="1" destOrd="0" presId="urn:microsoft.com/office/officeart/2005/8/layout/hProcess11"/>
    <dgm:cxn modelId="{4BEDAF79-1574-4BD3-8826-D969E46EB0FC}" type="presParOf" srcId="{B885F8F1-9F43-4D9D-BDAA-6AA1E5BD2576}" destId="{BA32DD87-4803-47B4-9DF3-29B41728871F}" srcOrd="2" destOrd="0" presId="urn:microsoft.com/office/officeart/2005/8/layout/hProcess11"/>
    <dgm:cxn modelId="{B4F17478-F8B4-4232-B3C0-C7738D049239}" type="presParOf" srcId="{68EB229A-0C63-40FB-86FA-D38B70D21241}" destId="{26FB54E6-7F0D-4E18-A558-E97E7FDCD48C}" srcOrd="1" destOrd="0" presId="urn:microsoft.com/office/officeart/2005/8/layout/hProcess11"/>
    <dgm:cxn modelId="{3E9E71FC-F3F8-45FA-BCFD-AB28E62BC61D}" type="presParOf" srcId="{68EB229A-0C63-40FB-86FA-D38B70D21241}" destId="{D1EB2464-B9DF-4F34-9925-F8B7FB191F61}" srcOrd="2" destOrd="0" presId="urn:microsoft.com/office/officeart/2005/8/layout/hProcess11"/>
    <dgm:cxn modelId="{EE6089F0-2F24-4235-BED9-155DB4037E85}" type="presParOf" srcId="{D1EB2464-B9DF-4F34-9925-F8B7FB191F61}" destId="{C364E092-B92D-4CF5-A745-9EC310CD78F4}" srcOrd="0" destOrd="0" presId="urn:microsoft.com/office/officeart/2005/8/layout/hProcess11"/>
    <dgm:cxn modelId="{758CAE74-0C97-47CC-9C2F-34A34F2BFECB}" type="presParOf" srcId="{D1EB2464-B9DF-4F34-9925-F8B7FB191F61}" destId="{1039824D-3790-44FD-AE0F-6AD0C682D1D9}" srcOrd="1" destOrd="0" presId="urn:microsoft.com/office/officeart/2005/8/layout/hProcess11"/>
    <dgm:cxn modelId="{8DCAA820-64D8-4D27-A0BB-0B030780CC11}" type="presParOf" srcId="{D1EB2464-B9DF-4F34-9925-F8B7FB191F61}" destId="{7FA270FA-7DE7-4BEB-9E59-531CA7C766FB}" srcOrd="2" destOrd="0" presId="urn:microsoft.com/office/officeart/2005/8/layout/hProcess11"/>
    <dgm:cxn modelId="{3EBF2B8F-65C8-45CA-AFE5-24437339D653}" type="presParOf" srcId="{68EB229A-0C63-40FB-86FA-D38B70D21241}" destId="{91E40A4D-7F35-4433-95FF-AC0A3A6D43F5}" srcOrd="3" destOrd="0" presId="urn:microsoft.com/office/officeart/2005/8/layout/hProcess11"/>
    <dgm:cxn modelId="{B7BDCE15-E005-4C07-8CAA-DAE877E7251B}" type="presParOf" srcId="{68EB229A-0C63-40FB-86FA-D38B70D21241}" destId="{F67EF3BA-578C-4E7E-9586-56CE1A285EAE}" srcOrd="4" destOrd="0" presId="urn:microsoft.com/office/officeart/2005/8/layout/hProcess11"/>
    <dgm:cxn modelId="{BB0A2B14-4BAC-495D-82BD-9F1D474FCC37}" type="presParOf" srcId="{F67EF3BA-578C-4E7E-9586-56CE1A285EAE}" destId="{5A68F86B-97B9-467C-A044-F2C6900226EC}" srcOrd="0" destOrd="0" presId="urn:microsoft.com/office/officeart/2005/8/layout/hProcess11"/>
    <dgm:cxn modelId="{1862C7AB-B1FB-41CD-AE18-FDDF3518E224}" type="presParOf" srcId="{F67EF3BA-578C-4E7E-9586-56CE1A285EAE}" destId="{B0623BE1-51F7-4AF9-A1C4-BBAE66FDEFCB}" srcOrd="1" destOrd="0" presId="urn:microsoft.com/office/officeart/2005/8/layout/hProcess11"/>
    <dgm:cxn modelId="{14179AAF-3569-4F73-B6A6-F3D8C56F986F}" type="presParOf" srcId="{F67EF3BA-578C-4E7E-9586-56CE1A285EAE}" destId="{594CBBCD-B5E7-4E7C-83CD-D4BED572D30F}" srcOrd="2" destOrd="0" presId="urn:microsoft.com/office/officeart/2005/8/layout/hProcess11"/>
    <dgm:cxn modelId="{6A782169-41CF-4353-A451-72C9D97F1EDE}" type="presParOf" srcId="{68EB229A-0C63-40FB-86FA-D38B70D21241}" destId="{02E8484D-E4C5-469D-8257-46BD6FE5BD94}" srcOrd="5" destOrd="0" presId="urn:microsoft.com/office/officeart/2005/8/layout/hProcess11"/>
    <dgm:cxn modelId="{50369FA0-797B-4F10-B9EF-A47E1A7B5797}" type="presParOf" srcId="{68EB229A-0C63-40FB-86FA-D38B70D21241}" destId="{12C2A9C9-1A0E-4471-B478-29E5ED9C93D8}" srcOrd="6" destOrd="0" presId="urn:microsoft.com/office/officeart/2005/8/layout/hProcess11"/>
    <dgm:cxn modelId="{7F0036E8-CBCA-4629-BA6A-17AA7000462E}" type="presParOf" srcId="{12C2A9C9-1A0E-4471-B478-29E5ED9C93D8}" destId="{56EA3293-98E5-4964-822F-AB9F090F13CE}" srcOrd="0" destOrd="0" presId="urn:microsoft.com/office/officeart/2005/8/layout/hProcess11"/>
    <dgm:cxn modelId="{D142B561-6E5D-4C41-9D08-BF0F9F42637F}" type="presParOf" srcId="{12C2A9C9-1A0E-4471-B478-29E5ED9C93D8}" destId="{221A76D5-194A-4E65-88F4-EEF4C5EACF81}" srcOrd="1" destOrd="0" presId="urn:microsoft.com/office/officeart/2005/8/layout/hProcess11"/>
    <dgm:cxn modelId="{34E829BD-54E8-4E2E-977E-4DF3C5784FAC}" type="presParOf" srcId="{12C2A9C9-1A0E-4471-B478-29E5ED9C93D8}" destId="{182CFACD-546C-464A-AB49-66BC64A8847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9DED22-0843-4735-B620-A8B4874E2AD6}" type="doc">
      <dgm:prSet loTypeId="urn:microsoft.com/office/officeart/2005/8/layout/venn3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40237788-67A3-4CD0-9275-E8F1F85F13F0}">
      <dgm:prSet/>
      <dgm:spPr/>
      <dgm:t>
        <a:bodyPr/>
        <a:lstStyle/>
        <a:p>
          <a:r>
            <a:rPr lang="en-US" b="1" dirty="0" err="1">
              <a:latin typeface="+mn-lt"/>
              <a:ea typeface="+mn-ea"/>
              <a:cs typeface="+mn-ea"/>
              <a:sym typeface="+mn-lt"/>
            </a:rPr>
            <a:t>LoadLibrary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功能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已经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实现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，接下来需要完成与</a:t>
          </a:r>
          <a:r>
            <a:rPr lang="en-US" altLang="zh-CN" b="1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b="1" dirty="0" err="1">
              <a:latin typeface="+mn-lt"/>
              <a:ea typeface="+mn-ea"/>
              <a:cs typeface="+mn-ea"/>
              <a:sym typeface="+mn-lt"/>
            </a:rPr>
            <a:t>LoadLibrary</a:t>
          </a:r>
          <a:r>
            <a:rPr lang="en-US" b="1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配套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的</a:t>
          </a:r>
          <a:r>
            <a:rPr lang="en-US" altLang="zh-CN" b="1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b="1" dirty="0" err="1">
              <a:latin typeface="+mn-lt"/>
              <a:ea typeface="+mn-ea"/>
              <a:cs typeface="+mn-ea"/>
              <a:sym typeface="+mn-lt"/>
            </a:rPr>
            <a:t>GetProcAddress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功能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DC8CF71D-1AA3-466D-BEA3-DED297FA6999}" type="parTrans" cxnId="{81AD960C-48ED-443F-A327-19A93ECB7AD7}">
      <dgm:prSet/>
      <dgm:spPr/>
      <dgm:t>
        <a:bodyPr/>
        <a:lstStyle/>
        <a:p>
          <a:endParaRPr lang="zh-CN" altLang="en-US"/>
        </a:p>
      </dgm:t>
    </dgm:pt>
    <dgm:pt modelId="{31DA21C0-C0B2-466C-8A88-5ECED9E712B9}" type="sibTrans" cxnId="{81AD960C-48ED-443F-A327-19A93ECB7AD7}">
      <dgm:prSet/>
      <dgm:spPr/>
      <dgm:t>
        <a:bodyPr/>
        <a:lstStyle/>
        <a:p>
          <a:endParaRPr lang="zh-CN" altLang="en-US"/>
        </a:p>
      </dgm:t>
    </dgm:pt>
    <dgm:pt modelId="{8965F3A7-F365-416B-A5ED-391B19ADFD0A}">
      <dgm:prSet/>
      <dgm:spPr/>
      <dgm:t>
        <a:bodyPr/>
        <a:lstStyle/>
        <a:p>
          <a:r>
            <a:rPr lang="zh-CN" b="1" dirty="0">
              <a:latin typeface="+mn-lt"/>
              <a:ea typeface="+mn-ea"/>
              <a:cs typeface="+mn-ea"/>
              <a:sym typeface="+mn-lt"/>
            </a:rPr>
            <a:t>仅把</a:t>
          </a:r>
          <a:r>
            <a:rPr lang="en-US" b="1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加载到内存是不够的，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若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无法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有效获取</a:t>
          </a:r>
          <a:r>
            <a:rPr lang="en-US" b="1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的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导出函数地址，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此 </a:t>
          </a:r>
          <a:r>
            <a:rPr lang="en-US" b="1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将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无效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DE683F66-184B-43A6-91E2-1BAD41F6D276}" type="parTrans" cxnId="{7F34A93D-893A-4277-A56F-4594859EA9DC}">
      <dgm:prSet/>
      <dgm:spPr/>
      <dgm:t>
        <a:bodyPr/>
        <a:lstStyle/>
        <a:p>
          <a:endParaRPr lang="zh-CN" altLang="en-US"/>
        </a:p>
      </dgm:t>
    </dgm:pt>
    <dgm:pt modelId="{9E05F4E2-948B-4E2E-8A12-DB386F0D88FE}" type="sibTrans" cxnId="{7F34A93D-893A-4277-A56F-4594859EA9DC}">
      <dgm:prSet/>
      <dgm:spPr/>
      <dgm:t>
        <a:bodyPr/>
        <a:lstStyle/>
        <a:p>
          <a:endParaRPr lang="zh-CN" altLang="en-US"/>
        </a:p>
      </dgm:t>
    </dgm:pt>
    <dgm:pt modelId="{00BD7DCC-AD07-40C0-90A8-9035FC9D807C}">
      <dgm:prSet/>
      <dgm:spPr/>
      <dgm:t>
        <a:bodyPr/>
        <a:lstStyle/>
        <a:p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对于</a:t>
          </a:r>
          <a:r>
            <a:rPr lang="en-US" b="1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，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其 </a:t>
          </a:r>
          <a:r>
            <a:rPr lang="en-US" b="1" dirty="0" err="1">
              <a:latin typeface="+mn-lt"/>
              <a:ea typeface="+mn-ea"/>
              <a:cs typeface="+mn-ea"/>
              <a:sym typeface="+mn-lt"/>
            </a:rPr>
            <a:t>DataDirectory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比</a:t>
          </a:r>
          <a:r>
            <a:rPr lang="en-US" altLang="zh-CN" b="1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b="1" dirty="0">
              <a:latin typeface="+mn-lt"/>
              <a:ea typeface="+mn-ea"/>
              <a:cs typeface="+mn-ea"/>
              <a:sym typeface="+mn-lt"/>
            </a:rPr>
            <a:t>EXE </a:t>
          </a:r>
          <a:r>
            <a:rPr lang="zh-CN" b="1" dirty="0">
              <a:latin typeface="+mn-lt"/>
              <a:ea typeface="+mn-ea"/>
              <a:cs typeface="+mn-ea"/>
              <a:sym typeface="+mn-lt"/>
            </a:rPr>
            <a:t>中多了一项</a:t>
          </a:r>
          <a:r>
            <a:rPr lang="en-US" altLang="zh-CN" b="1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b="1" dirty="0" err="1">
              <a:latin typeface="+mn-lt"/>
              <a:ea typeface="+mn-ea"/>
              <a:cs typeface="+mn-ea"/>
              <a:sym typeface="+mn-lt"/>
            </a:rPr>
            <a:t>EXPORTDirectory</a:t>
          </a: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，</a:t>
          </a:r>
          <a:endParaRPr lang="en-US" b="1" dirty="0">
            <a:latin typeface="+mn-lt"/>
            <a:ea typeface="+mn-ea"/>
            <a:cs typeface="+mn-ea"/>
            <a:sym typeface="+mn-lt"/>
          </a:endParaRPr>
        </a:p>
        <a:p>
          <a:r>
            <a:rPr lang="zh-CN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通过</a:t>
          </a:r>
          <a:r>
            <a:rPr lang="en-US" altLang="zh-CN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 </a:t>
          </a:r>
          <a:r>
            <a:rPr lang="en-US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EXPORT Directory </a:t>
          </a:r>
          <a:r>
            <a:rPr lang="zh-CN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可以找到</a:t>
          </a:r>
          <a:r>
            <a:rPr lang="en-US" altLang="zh-CN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 </a:t>
          </a:r>
          <a:r>
            <a:rPr lang="en-US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DLL</a:t>
          </a:r>
          <a:r>
            <a:rPr lang="zh-CN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中的</a:t>
          </a:r>
          <a:r>
            <a:rPr lang="en-US" altLang="zh-CN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 </a:t>
          </a:r>
          <a:r>
            <a:rPr lang="zh-CN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导出地址表</a:t>
          </a:r>
          <a:r>
            <a:rPr lang="en-US" altLang="zh-CN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 </a:t>
          </a:r>
          <a:r>
            <a:rPr lang="zh-CN" altLang="en-US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（</a:t>
          </a:r>
          <a:r>
            <a:rPr lang="en-US" altLang="zh-CN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EAT</a:t>
          </a:r>
          <a:r>
            <a:rPr lang="zh-CN" altLang="en-US" b="1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）</a:t>
          </a:r>
          <a:endParaRPr lang="zh-CN" dirty="0">
            <a:highlight>
              <a:srgbClr val="FFFF00"/>
            </a:highlight>
            <a:latin typeface="+mn-lt"/>
            <a:ea typeface="+mn-ea"/>
            <a:cs typeface="+mn-ea"/>
            <a:sym typeface="+mn-lt"/>
          </a:endParaRPr>
        </a:p>
      </dgm:t>
    </dgm:pt>
    <dgm:pt modelId="{2654EF12-799D-4A0A-B4C1-7CBC7D6A1F1B}" type="parTrans" cxnId="{1FF68D07-EAC4-414B-B2C0-AFDA7EC2D14B}">
      <dgm:prSet/>
      <dgm:spPr/>
      <dgm:t>
        <a:bodyPr/>
        <a:lstStyle/>
        <a:p>
          <a:endParaRPr lang="zh-CN" altLang="en-US"/>
        </a:p>
      </dgm:t>
    </dgm:pt>
    <dgm:pt modelId="{860B52C2-6994-4294-AC31-84D363CC4009}" type="sibTrans" cxnId="{1FF68D07-EAC4-414B-B2C0-AFDA7EC2D14B}">
      <dgm:prSet/>
      <dgm:spPr/>
      <dgm:t>
        <a:bodyPr/>
        <a:lstStyle/>
        <a:p>
          <a:endParaRPr lang="zh-CN" altLang="en-US"/>
        </a:p>
      </dgm:t>
    </dgm:pt>
    <dgm:pt modelId="{00A7C34D-D771-4C34-A9E2-6F89BEB23B17}" type="pres">
      <dgm:prSet presAssocID="{9F9DED22-0843-4735-B620-A8B4874E2AD6}" presName="Name0" presStyleCnt="0">
        <dgm:presLayoutVars>
          <dgm:dir/>
          <dgm:resizeHandles val="exact"/>
        </dgm:presLayoutVars>
      </dgm:prSet>
      <dgm:spPr/>
    </dgm:pt>
    <dgm:pt modelId="{E6B65B39-6094-4466-B55E-95552CE1C60E}" type="pres">
      <dgm:prSet presAssocID="{40237788-67A3-4CD0-9275-E8F1F85F13F0}" presName="Name5" presStyleLbl="vennNode1" presStyleIdx="0" presStyleCnt="3">
        <dgm:presLayoutVars>
          <dgm:bulletEnabled val="1"/>
        </dgm:presLayoutVars>
      </dgm:prSet>
      <dgm:spPr/>
    </dgm:pt>
    <dgm:pt modelId="{443A3257-DD2A-4212-8C8E-47E795935B32}" type="pres">
      <dgm:prSet presAssocID="{31DA21C0-C0B2-466C-8A88-5ECED9E712B9}" presName="space" presStyleCnt="0"/>
      <dgm:spPr/>
    </dgm:pt>
    <dgm:pt modelId="{CC64C367-8766-4C32-B3A8-CFFFCA957670}" type="pres">
      <dgm:prSet presAssocID="{8965F3A7-F365-416B-A5ED-391B19ADFD0A}" presName="Name5" presStyleLbl="vennNode1" presStyleIdx="1" presStyleCnt="3">
        <dgm:presLayoutVars>
          <dgm:bulletEnabled val="1"/>
        </dgm:presLayoutVars>
      </dgm:prSet>
      <dgm:spPr/>
    </dgm:pt>
    <dgm:pt modelId="{CF728C16-5550-444F-8DF1-9FE792AB0C65}" type="pres">
      <dgm:prSet presAssocID="{9E05F4E2-948B-4E2E-8A12-DB386F0D88FE}" presName="space" presStyleCnt="0"/>
      <dgm:spPr/>
    </dgm:pt>
    <dgm:pt modelId="{E7FF4A47-3F7D-4269-9449-57247E594738}" type="pres">
      <dgm:prSet presAssocID="{00BD7DCC-AD07-40C0-90A8-9035FC9D807C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1FF68D07-EAC4-414B-B2C0-AFDA7EC2D14B}" srcId="{9F9DED22-0843-4735-B620-A8B4874E2AD6}" destId="{00BD7DCC-AD07-40C0-90A8-9035FC9D807C}" srcOrd="2" destOrd="0" parTransId="{2654EF12-799D-4A0A-B4C1-7CBC7D6A1F1B}" sibTransId="{860B52C2-6994-4294-AC31-84D363CC4009}"/>
    <dgm:cxn modelId="{81AD960C-48ED-443F-A327-19A93ECB7AD7}" srcId="{9F9DED22-0843-4735-B620-A8B4874E2AD6}" destId="{40237788-67A3-4CD0-9275-E8F1F85F13F0}" srcOrd="0" destOrd="0" parTransId="{DC8CF71D-1AA3-466D-BEA3-DED297FA6999}" sibTransId="{31DA21C0-C0B2-466C-8A88-5ECED9E712B9}"/>
    <dgm:cxn modelId="{7F34A93D-893A-4277-A56F-4594859EA9DC}" srcId="{9F9DED22-0843-4735-B620-A8B4874E2AD6}" destId="{8965F3A7-F365-416B-A5ED-391B19ADFD0A}" srcOrd="1" destOrd="0" parTransId="{DE683F66-184B-43A6-91E2-1BAD41F6D276}" sibTransId="{9E05F4E2-948B-4E2E-8A12-DB386F0D88FE}"/>
    <dgm:cxn modelId="{81BC6BA5-8D38-4D0E-A27B-09BCBEDB4BD8}" type="presOf" srcId="{40237788-67A3-4CD0-9275-E8F1F85F13F0}" destId="{E6B65B39-6094-4466-B55E-95552CE1C60E}" srcOrd="0" destOrd="0" presId="urn:microsoft.com/office/officeart/2005/8/layout/venn3"/>
    <dgm:cxn modelId="{582AE4C8-DEAB-473B-B568-94B1C63D28AE}" type="presOf" srcId="{8965F3A7-F365-416B-A5ED-391B19ADFD0A}" destId="{CC64C367-8766-4C32-B3A8-CFFFCA957670}" srcOrd="0" destOrd="0" presId="urn:microsoft.com/office/officeart/2005/8/layout/venn3"/>
    <dgm:cxn modelId="{15AF34D1-879B-4A75-9C99-C82629D1C2F5}" type="presOf" srcId="{00BD7DCC-AD07-40C0-90A8-9035FC9D807C}" destId="{E7FF4A47-3F7D-4269-9449-57247E594738}" srcOrd="0" destOrd="0" presId="urn:microsoft.com/office/officeart/2005/8/layout/venn3"/>
    <dgm:cxn modelId="{F6B43AFF-C79F-4330-881B-8BB3A88085A4}" type="presOf" srcId="{9F9DED22-0843-4735-B620-A8B4874E2AD6}" destId="{00A7C34D-D771-4C34-A9E2-6F89BEB23B17}" srcOrd="0" destOrd="0" presId="urn:microsoft.com/office/officeart/2005/8/layout/venn3"/>
    <dgm:cxn modelId="{F91999F6-F2ED-48C2-B2C4-6774FCCB6D73}" type="presParOf" srcId="{00A7C34D-D771-4C34-A9E2-6F89BEB23B17}" destId="{E6B65B39-6094-4466-B55E-95552CE1C60E}" srcOrd="0" destOrd="0" presId="urn:microsoft.com/office/officeart/2005/8/layout/venn3"/>
    <dgm:cxn modelId="{96A0BBF5-3EA2-4F8A-B703-C7FF049E82DA}" type="presParOf" srcId="{00A7C34D-D771-4C34-A9E2-6F89BEB23B17}" destId="{443A3257-DD2A-4212-8C8E-47E795935B32}" srcOrd="1" destOrd="0" presId="urn:microsoft.com/office/officeart/2005/8/layout/venn3"/>
    <dgm:cxn modelId="{779C1B44-E938-4D37-AC6B-FD0826FF1A9D}" type="presParOf" srcId="{00A7C34D-D771-4C34-A9E2-6F89BEB23B17}" destId="{CC64C367-8766-4C32-B3A8-CFFFCA957670}" srcOrd="2" destOrd="0" presId="urn:microsoft.com/office/officeart/2005/8/layout/venn3"/>
    <dgm:cxn modelId="{195AC658-4FFC-49F9-85ED-6F90D1EC626E}" type="presParOf" srcId="{00A7C34D-D771-4C34-A9E2-6F89BEB23B17}" destId="{CF728C16-5550-444F-8DF1-9FE792AB0C65}" srcOrd="3" destOrd="0" presId="urn:microsoft.com/office/officeart/2005/8/layout/venn3"/>
    <dgm:cxn modelId="{39D7E16F-7604-4E22-8238-16E9D1F5D200}" type="presParOf" srcId="{00A7C34D-D771-4C34-A9E2-6F89BEB23B17}" destId="{E7FF4A47-3F7D-4269-9449-57247E594738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130F1-54AB-421E-8738-820341979B17}">
      <dsp:nvSpPr>
        <dsp:cNvPr id="0" name=""/>
        <dsp:cNvSpPr/>
      </dsp:nvSpPr>
      <dsp:spPr>
        <a:xfrm>
          <a:off x="4104456" y="1096051"/>
          <a:ext cx="3132791" cy="362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235"/>
              </a:lnTo>
              <a:lnTo>
                <a:pt x="3132791" y="181235"/>
              </a:lnTo>
              <a:lnTo>
                <a:pt x="3132791" y="3624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E58D1-6E94-4800-AFB1-EDD34B0CBF47}">
      <dsp:nvSpPr>
        <dsp:cNvPr id="0" name=""/>
        <dsp:cNvSpPr/>
      </dsp:nvSpPr>
      <dsp:spPr>
        <a:xfrm>
          <a:off x="4104456" y="1096051"/>
          <a:ext cx="937317" cy="362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235"/>
              </a:lnTo>
              <a:lnTo>
                <a:pt x="937317" y="181235"/>
              </a:lnTo>
              <a:lnTo>
                <a:pt x="937317" y="3624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D094A-8DCB-4665-8651-6ACB6C40FE15}">
      <dsp:nvSpPr>
        <dsp:cNvPr id="0" name=""/>
        <dsp:cNvSpPr/>
      </dsp:nvSpPr>
      <dsp:spPr>
        <a:xfrm>
          <a:off x="2953245" y="1096051"/>
          <a:ext cx="1151210" cy="362471"/>
        </a:xfrm>
        <a:custGeom>
          <a:avLst/>
          <a:gdLst/>
          <a:ahLst/>
          <a:cxnLst/>
          <a:rect l="0" t="0" r="0" b="0"/>
          <a:pathLst>
            <a:path>
              <a:moveTo>
                <a:pt x="1151210" y="0"/>
              </a:moveTo>
              <a:lnTo>
                <a:pt x="1151210" y="181235"/>
              </a:lnTo>
              <a:lnTo>
                <a:pt x="0" y="181235"/>
              </a:lnTo>
              <a:lnTo>
                <a:pt x="0" y="3624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06FCE-E421-4E87-B5D8-4908BA453B99}">
      <dsp:nvSpPr>
        <dsp:cNvPr id="0" name=""/>
        <dsp:cNvSpPr/>
      </dsp:nvSpPr>
      <dsp:spPr>
        <a:xfrm>
          <a:off x="864717" y="1096051"/>
          <a:ext cx="3239738" cy="362471"/>
        </a:xfrm>
        <a:custGeom>
          <a:avLst/>
          <a:gdLst/>
          <a:ahLst/>
          <a:cxnLst/>
          <a:rect l="0" t="0" r="0" b="0"/>
          <a:pathLst>
            <a:path>
              <a:moveTo>
                <a:pt x="3239738" y="0"/>
              </a:moveTo>
              <a:lnTo>
                <a:pt x="3239738" y="181235"/>
              </a:lnTo>
              <a:lnTo>
                <a:pt x="0" y="181235"/>
              </a:lnTo>
              <a:lnTo>
                <a:pt x="0" y="36247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C851E-463E-41EC-997E-011C493B405D}">
      <dsp:nvSpPr>
        <dsp:cNvPr id="0" name=""/>
        <dsp:cNvSpPr/>
      </dsp:nvSpPr>
      <dsp:spPr>
        <a:xfrm>
          <a:off x="2232246" y="54712"/>
          <a:ext cx="3744419" cy="10413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PE</a:t>
          </a:r>
          <a:r>
            <a:rPr lang="zh-CN" sz="2400" b="1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文件头包含了程序在运行时所需的信息</a:t>
          </a:r>
          <a:r>
            <a:rPr lang="zh-CN" sz="2000" kern="1200" dirty="0">
              <a:latin typeface="+mn-lt"/>
              <a:ea typeface="+mn-ea"/>
              <a:cs typeface="+mn-ea"/>
              <a:sym typeface="+mn-lt"/>
            </a:rPr>
            <a:t>，</a:t>
          </a:r>
          <a:r>
            <a:rPr lang="zh-CN" altLang="en-US" sz="2000" kern="1200" dirty="0">
              <a:latin typeface="+mn-lt"/>
              <a:ea typeface="+mn-ea"/>
              <a:cs typeface="+mn-ea"/>
              <a:sym typeface="+mn-lt"/>
            </a:rPr>
            <a:t>主要</a:t>
          </a:r>
          <a:r>
            <a:rPr lang="zh-CN" sz="2000" kern="1200" dirty="0">
              <a:latin typeface="+mn-lt"/>
              <a:ea typeface="+mn-ea"/>
              <a:cs typeface="+mn-ea"/>
              <a:sym typeface="+mn-lt"/>
            </a:rPr>
            <a:t>包括</a:t>
          </a:r>
        </a:p>
      </dsp:txBody>
      <dsp:txXfrm>
        <a:off x="2232246" y="54712"/>
        <a:ext cx="3744419" cy="1041338"/>
      </dsp:txXfrm>
    </dsp:sp>
    <dsp:sp modelId="{6E52CEAA-2FE0-490D-B189-8E57E7B8C97B}">
      <dsp:nvSpPr>
        <dsp:cNvPr id="0" name=""/>
        <dsp:cNvSpPr/>
      </dsp:nvSpPr>
      <dsp:spPr>
        <a:xfrm>
          <a:off x="1689" y="1458522"/>
          <a:ext cx="1726056" cy="86302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>
              <a:latin typeface="+mn-lt"/>
              <a:ea typeface="+mn-ea"/>
              <a:cs typeface="+mn-ea"/>
              <a:sym typeface="+mn-lt"/>
            </a:rPr>
            <a:t>如何将文件加载到内存</a:t>
          </a:r>
        </a:p>
      </dsp:txBody>
      <dsp:txXfrm>
        <a:off x="1689" y="1458522"/>
        <a:ext cx="1726056" cy="863028"/>
      </dsp:txXfrm>
    </dsp:sp>
    <dsp:sp modelId="{FC1AB7AE-4CE8-44B3-9432-5D7F86ED676D}">
      <dsp:nvSpPr>
        <dsp:cNvPr id="0" name=""/>
        <dsp:cNvSpPr/>
      </dsp:nvSpPr>
      <dsp:spPr>
        <a:xfrm>
          <a:off x="2090217" y="1458522"/>
          <a:ext cx="1726056" cy="86302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>
              <a:latin typeface="+mn-lt"/>
              <a:ea typeface="+mn-ea"/>
              <a:cs typeface="+mn-ea"/>
              <a:sym typeface="+mn-lt"/>
            </a:rPr>
            <a:t>从何处开始运行</a:t>
          </a:r>
          <a:r>
            <a:rPr lang="zh-CN" altLang="en-US" sz="2100" kern="1200" dirty="0">
              <a:latin typeface="+mn-lt"/>
              <a:ea typeface="+mn-ea"/>
              <a:cs typeface="+mn-ea"/>
              <a:sym typeface="+mn-lt"/>
            </a:rPr>
            <a:t>指令代码</a:t>
          </a:r>
          <a:endParaRPr lang="zh-CN" sz="21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090217" y="1458522"/>
        <a:ext cx="1726056" cy="863028"/>
      </dsp:txXfrm>
    </dsp:sp>
    <dsp:sp modelId="{10C94954-40D2-45A7-9D4A-A37B7F9551EC}">
      <dsp:nvSpPr>
        <dsp:cNvPr id="0" name=""/>
        <dsp:cNvSpPr/>
      </dsp:nvSpPr>
      <dsp:spPr>
        <a:xfrm>
          <a:off x="4178745" y="1458522"/>
          <a:ext cx="1726056" cy="863028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>
              <a:latin typeface="+mn-lt"/>
              <a:ea typeface="+mn-ea"/>
              <a:cs typeface="+mn-ea"/>
              <a:sym typeface="+mn-lt"/>
            </a:rPr>
            <a:t>开辟多大的堆栈空间</a:t>
          </a:r>
        </a:p>
      </dsp:txBody>
      <dsp:txXfrm>
        <a:off x="4178745" y="1458522"/>
        <a:ext cx="1726056" cy="863028"/>
      </dsp:txXfrm>
    </dsp:sp>
    <dsp:sp modelId="{ACC1E469-002C-4023-A917-68B71B2EDC1E}">
      <dsp:nvSpPr>
        <dsp:cNvPr id="0" name=""/>
        <dsp:cNvSpPr/>
      </dsp:nvSpPr>
      <dsp:spPr>
        <a:xfrm>
          <a:off x="6267273" y="1458522"/>
          <a:ext cx="1939948" cy="863028"/>
        </a:xfrm>
        <a:prstGeom prst="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>
              <a:latin typeface="+mn-lt"/>
              <a:ea typeface="+mn-ea"/>
              <a:cs typeface="+mn-ea"/>
              <a:sym typeface="+mn-lt"/>
            </a:rPr>
            <a:t>调用哪些</a:t>
          </a:r>
          <a:r>
            <a:rPr lang="en-US" sz="2100" kern="1200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en-US" altLang="zh-CN" sz="2100" kern="1200" dirty="0">
              <a:latin typeface="+mn-lt"/>
              <a:ea typeface="+mn-ea"/>
              <a:cs typeface="+mn-ea"/>
              <a:sym typeface="+mn-lt"/>
            </a:rPr>
            <a:t>   </a:t>
          </a:r>
          <a:r>
            <a:rPr lang="zh-CN" sz="2100" kern="1200" dirty="0">
              <a:latin typeface="+mn-lt"/>
              <a:ea typeface="+mn-ea"/>
              <a:cs typeface="+mn-ea"/>
              <a:sym typeface="+mn-lt"/>
            </a:rPr>
            <a:t>以及相关函数</a:t>
          </a:r>
        </a:p>
      </dsp:txBody>
      <dsp:txXfrm>
        <a:off x="6267273" y="1458522"/>
        <a:ext cx="1939948" cy="863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FBD96-D8A5-4528-BB56-A1606AA183CB}">
      <dsp:nvSpPr>
        <dsp:cNvPr id="0" name=""/>
        <dsp:cNvSpPr/>
      </dsp:nvSpPr>
      <dsp:spPr>
        <a:xfrm>
          <a:off x="0" y="1214816"/>
          <a:ext cx="8424936" cy="1619755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63C57-57E7-49D3-B420-189FFCF19595}">
      <dsp:nvSpPr>
        <dsp:cNvPr id="0" name=""/>
        <dsp:cNvSpPr/>
      </dsp:nvSpPr>
      <dsp:spPr>
        <a:xfrm>
          <a:off x="3072" y="0"/>
          <a:ext cx="1495165" cy="1619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+mn-lt"/>
              <a:ea typeface="+mn-ea"/>
              <a:cs typeface="+mn-ea"/>
              <a:sym typeface="Wingdings" panose="05000000000000000000" pitchFamily="2" charset="2"/>
            </a:rPr>
            <a:t></a:t>
          </a:r>
          <a:r>
            <a:rPr lang="en-US" altLang="zh-CN" sz="1800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altLang="en-US" sz="1800" b="1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检查</a:t>
          </a:r>
          <a:r>
            <a:rPr lang="zh-CN" sz="1800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输入文件是否是</a:t>
          </a:r>
          <a:r>
            <a:rPr lang="en-US" altLang="zh-CN" sz="1800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800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PE </a:t>
          </a:r>
          <a:r>
            <a:rPr lang="zh-CN" sz="1800" kern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rPr>
            <a:t>格式</a:t>
          </a:r>
        </a:p>
      </dsp:txBody>
      <dsp:txXfrm>
        <a:off x="3072" y="0"/>
        <a:ext cx="1495165" cy="1619755"/>
      </dsp:txXfrm>
    </dsp:sp>
    <dsp:sp modelId="{7AFEEC06-927D-44D6-82FC-7043A06AADE8}">
      <dsp:nvSpPr>
        <dsp:cNvPr id="0" name=""/>
        <dsp:cNvSpPr/>
      </dsp:nvSpPr>
      <dsp:spPr>
        <a:xfrm>
          <a:off x="548186" y="1822224"/>
          <a:ext cx="404938" cy="4049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4E092-B92D-4CF5-A745-9EC310CD78F4}">
      <dsp:nvSpPr>
        <dsp:cNvPr id="0" name=""/>
        <dsp:cNvSpPr/>
      </dsp:nvSpPr>
      <dsp:spPr>
        <a:xfrm>
          <a:off x="1518832" y="2429632"/>
          <a:ext cx="2643719" cy="1619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+mn-lt"/>
              <a:ea typeface="+mn-ea"/>
              <a:cs typeface="+mn-ea"/>
              <a:sym typeface="Wingdings" panose="05000000000000000000" pitchFamily="2" charset="2"/>
            </a:rPr>
            <a:t></a:t>
          </a:r>
          <a:r>
            <a:rPr lang="en-US" altLang="zh-CN" sz="1600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sz="1600" kern="1200" dirty="0">
              <a:latin typeface="+mn-lt"/>
              <a:ea typeface="+mn-ea"/>
              <a:cs typeface="+mn-ea"/>
              <a:sym typeface="+mn-lt"/>
            </a:rPr>
            <a:t>将</a:t>
          </a:r>
          <a:r>
            <a:rPr lang="en-US" sz="1600" kern="1200" dirty="0">
              <a:latin typeface="+mn-lt"/>
              <a:ea typeface="+mn-ea"/>
              <a:cs typeface="+mn-ea"/>
              <a:sym typeface="+mn-lt"/>
            </a:rPr>
            <a:t>PE</a:t>
          </a:r>
          <a:r>
            <a:rPr lang="zh-CN" sz="1600" kern="1200" dirty="0">
              <a:latin typeface="+mn-lt"/>
              <a:ea typeface="+mn-ea"/>
              <a:cs typeface="+mn-ea"/>
              <a:sym typeface="+mn-lt"/>
            </a:rPr>
            <a:t>文件按照内存映像结构</a:t>
          </a:r>
          <a:r>
            <a:rPr lang="zh-CN" sz="1600" b="1" kern="1200" dirty="0">
              <a:solidFill>
                <a:srgbClr val="92D050"/>
              </a:solidFill>
              <a:latin typeface="+mn-lt"/>
              <a:ea typeface="+mn-ea"/>
              <a:cs typeface="+mn-ea"/>
              <a:sym typeface="+mn-lt"/>
            </a:rPr>
            <a:t>分块</a:t>
          </a:r>
          <a:r>
            <a:rPr lang="zh-CN" altLang="en-US" sz="1600" b="1" kern="1200" dirty="0">
              <a:solidFill>
                <a:srgbClr val="92D050"/>
              </a:solidFill>
              <a:latin typeface="+mn-lt"/>
              <a:ea typeface="+mn-ea"/>
              <a:cs typeface="+mn-ea"/>
              <a:sym typeface="+mn-lt"/>
            </a:rPr>
            <a:t>载入</a:t>
          </a:r>
          <a:r>
            <a:rPr lang="zh-CN" sz="1600" b="1" kern="1200" dirty="0">
              <a:solidFill>
                <a:srgbClr val="92D050"/>
              </a:solidFill>
              <a:latin typeface="+mn-lt"/>
              <a:ea typeface="+mn-ea"/>
              <a:cs typeface="+mn-ea"/>
              <a:sym typeface="+mn-lt"/>
            </a:rPr>
            <a:t>内存</a:t>
          </a:r>
          <a:r>
            <a:rPr lang="zh-CN" sz="1600" kern="1200" dirty="0">
              <a:latin typeface="+mn-lt"/>
              <a:ea typeface="+mn-ea"/>
              <a:cs typeface="+mn-ea"/>
              <a:sym typeface="+mn-lt"/>
            </a:rPr>
            <a:t>中</a:t>
          </a:r>
        </a:p>
      </dsp:txBody>
      <dsp:txXfrm>
        <a:off x="1518832" y="2429632"/>
        <a:ext cx="2643719" cy="1619755"/>
      </dsp:txXfrm>
    </dsp:sp>
    <dsp:sp modelId="{1039824D-3790-44FD-AE0F-6AD0C682D1D9}">
      <dsp:nvSpPr>
        <dsp:cNvPr id="0" name=""/>
        <dsp:cNvSpPr/>
      </dsp:nvSpPr>
      <dsp:spPr>
        <a:xfrm>
          <a:off x="2638223" y="1822224"/>
          <a:ext cx="404938" cy="40493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8F86B-97B9-467C-A044-F2C6900226EC}">
      <dsp:nvSpPr>
        <dsp:cNvPr id="0" name=""/>
        <dsp:cNvSpPr/>
      </dsp:nvSpPr>
      <dsp:spPr>
        <a:xfrm>
          <a:off x="4183147" y="0"/>
          <a:ext cx="1896279" cy="1619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+mn-lt"/>
              <a:ea typeface="+mn-ea"/>
              <a:cs typeface="+mn-ea"/>
              <a:sym typeface="Wingdings" panose="05000000000000000000" pitchFamily="2" charset="2"/>
            </a:rPr>
            <a:t></a:t>
          </a:r>
          <a:r>
            <a:rPr lang="en-US" altLang="zh-CN" sz="1600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sz="1600" kern="1200" dirty="0">
              <a:latin typeface="+mn-lt"/>
              <a:ea typeface="+mn-ea"/>
              <a:cs typeface="+mn-ea"/>
              <a:sym typeface="+mn-lt"/>
            </a:rPr>
            <a:t>在</a:t>
          </a:r>
          <a:r>
            <a:rPr lang="en-US" altLang="zh-CN" sz="1600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600" b="1" kern="1200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rPr>
            <a:t>IAT</a:t>
          </a:r>
          <a:r>
            <a:rPr lang="zh-CN" sz="1600" kern="1200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rPr>
            <a:t>（</a:t>
          </a:r>
          <a:r>
            <a:rPr lang="en-US" sz="1600" kern="1200" dirty="0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rPr>
            <a:t>Import Address Table</a:t>
          </a:r>
          <a:r>
            <a:rPr lang="zh-CN" sz="1600" kern="1200" dirty="0">
              <a:latin typeface="+mn-lt"/>
              <a:ea typeface="+mn-ea"/>
              <a:cs typeface="+mn-ea"/>
              <a:sym typeface="+mn-lt"/>
            </a:rPr>
            <a:t>，导入地址表）中，</a:t>
          </a:r>
          <a:r>
            <a:rPr lang="zh-CN" sz="1600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填入其依赖的导入函数地址</a:t>
          </a:r>
        </a:p>
      </dsp:txBody>
      <dsp:txXfrm>
        <a:off x="4183147" y="0"/>
        <a:ext cx="1896279" cy="1619755"/>
      </dsp:txXfrm>
    </dsp:sp>
    <dsp:sp modelId="{B0623BE1-51F7-4AF9-A1C4-BBAE66FDEFCB}">
      <dsp:nvSpPr>
        <dsp:cNvPr id="0" name=""/>
        <dsp:cNvSpPr/>
      </dsp:nvSpPr>
      <dsp:spPr>
        <a:xfrm>
          <a:off x="4928817" y="1822224"/>
          <a:ext cx="404938" cy="4049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A3293-98E5-4964-822F-AB9F090F13CE}">
      <dsp:nvSpPr>
        <dsp:cNvPr id="0" name=""/>
        <dsp:cNvSpPr/>
      </dsp:nvSpPr>
      <dsp:spPr>
        <a:xfrm>
          <a:off x="6100020" y="2429632"/>
          <a:ext cx="1479349" cy="1619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+mn-lt"/>
              <a:ea typeface="+mn-ea"/>
              <a:cs typeface="+mn-ea"/>
              <a:sym typeface="Wingdings 2" panose="05020102010507070707" pitchFamily="18" charset="2"/>
            </a:rPr>
            <a:t></a:t>
          </a:r>
          <a:r>
            <a:rPr lang="en-US" altLang="zh-CN" sz="1600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sz="1600" kern="1200" dirty="0">
              <a:latin typeface="+mn-lt"/>
              <a:ea typeface="+mn-ea"/>
              <a:cs typeface="+mn-ea"/>
              <a:sym typeface="+mn-lt"/>
            </a:rPr>
            <a:t>利用重定位表</a:t>
          </a:r>
          <a:r>
            <a:rPr lang="zh-CN" sz="1600" b="1" kern="1200" dirty="0">
              <a:solidFill>
                <a:srgbClr val="4BACC6"/>
              </a:solidFill>
              <a:latin typeface="+mn-lt"/>
              <a:ea typeface="+mn-ea"/>
              <a:cs typeface="+mn-ea"/>
              <a:sym typeface="+mn-lt"/>
            </a:rPr>
            <a:t>修复需要重定位</a:t>
          </a:r>
          <a:r>
            <a:rPr lang="zh-CN" sz="1600" kern="1200" dirty="0">
              <a:latin typeface="+mn-lt"/>
              <a:ea typeface="+mn-ea"/>
              <a:cs typeface="+mn-ea"/>
              <a:sym typeface="+mn-lt"/>
            </a:rPr>
            <a:t>的值</a:t>
          </a:r>
        </a:p>
      </dsp:txBody>
      <dsp:txXfrm>
        <a:off x="6100020" y="2429632"/>
        <a:ext cx="1479349" cy="1619755"/>
      </dsp:txXfrm>
    </dsp:sp>
    <dsp:sp modelId="{221A76D5-194A-4E65-88F4-EEF4C5EACF81}">
      <dsp:nvSpPr>
        <dsp:cNvPr id="0" name=""/>
        <dsp:cNvSpPr/>
      </dsp:nvSpPr>
      <dsp:spPr>
        <a:xfrm>
          <a:off x="6637225" y="1822224"/>
          <a:ext cx="404938" cy="40493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65B39-6094-4466-B55E-95552CE1C60E}">
      <dsp:nvSpPr>
        <dsp:cNvPr id="0" name=""/>
        <dsp:cNvSpPr/>
      </dsp:nvSpPr>
      <dsp:spPr>
        <a:xfrm>
          <a:off x="3917" y="591262"/>
          <a:ext cx="3425986" cy="342598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8543" tIns="17780" rIns="188543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+mn-lt"/>
              <a:ea typeface="+mn-ea"/>
              <a:cs typeface="+mn-ea"/>
              <a:sym typeface="+mn-lt"/>
            </a:rPr>
            <a:t>LoadLibrary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功能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已经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实现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，接下来需要完成与</a:t>
          </a:r>
          <a:r>
            <a:rPr lang="en-US" altLang="zh-CN" sz="1400" b="1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400" b="1" kern="1200" dirty="0" err="1">
              <a:latin typeface="+mn-lt"/>
              <a:ea typeface="+mn-ea"/>
              <a:cs typeface="+mn-ea"/>
              <a:sym typeface="+mn-lt"/>
            </a:rPr>
            <a:t>LoadLibrary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配套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的</a:t>
          </a:r>
          <a:r>
            <a:rPr lang="en-US" altLang="zh-CN" sz="1400" b="1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400" b="1" kern="1200" dirty="0" err="1">
              <a:latin typeface="+mn-lt"/>
              <a:ea typeface="+mn-ea"/>
              <a:cs typeface="+mn-ea"/>
              <a:sym typeface="+mn-lt"/>
            </a:rPr>
            <a:t>GetProcAddress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功能</a:t>
          </a:r>
          <a:endParaRPr lang="zh-CN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05641" y="1092986"/>
        <a:ext cx="2422538" cy="2422538"/>
      </dsp:txXfrm>
    </dsp:sp>
    <dsp:sp modelId="{CC64C367-8766-4C32-B3A8-CFFFCA957670}">
      <dsp:nvSpPr>
        <dsp:cNvPr id="0" name=""/>
        <dsp:cNvSpPr/>
      </dsp:nvSpPr>
      <dsp:spPr>
        <a:xfrm>
          <a:off x="2744706" y="591262"/>
          <a:ext cx="3425986" cy="3425986"/>
        </a:xfrm>
        <a:prstGeom prst="ellipse">
          <a:avLst/>
        </a:prstGeom>
        <a:solidFill>
          <a:schemeClr val="accent2">
            <a:alpha val="50000"/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8543" tIns="17780" rIns="188543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仅把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加载到内存是不够的，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若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无法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有效获取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的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导出函数地址，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此 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将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无效</a:t>
          </a:r>
          <a:endParaRPr lang="zh-CN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246430" y="1092986"/>
        <a:ext cx="2422538" cy="2422538"/>
      </dsp:txXfrm>
    </dsp:sp>
    <dsp:sp modelId="{E7FF4A47-3F7D-4269-9449-57247E594738}">
      <dsp:nvSpPr>
        <dsp:cNvPr id="0" name=""/>
        <dsp:cNvSpPr/>
      </dsp:nvSpPr>
      <dsp:spPr>
        <a:xfrm>
          <a:off x="5485495" y="591262"/>
          <a:ext cx="3425986" cy="3425986"/>
        </a:xfrm>
        <a:prstGeom prst="ellipse">
          <a:avLst/>
        </a:prstGeom>
        <a:solidFill>
          <a:schemeClr val="accent2">
            <a:alpha val="50000"/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8543" tIns="17780" rIns="188543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对于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DLL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，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其 </a:t>
          </a:r>
          <a:r>
            <a:rPr lang="en-US" sz="1400" b="1" kern="1200" dirty="0" err="1">
              <a:latin typeface="+mn-lt"/>
              <a:ea typeface="+mn-ea"/>
              <a:cs typeface="+mn-ea"/>
              <a:sym typeface="+mn-lt"/>
            </a:rPr>
            <a:t>DataDirectory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比</a:t>
          </a:r>
          <a:r>
            <a:rPr lang="en-US" altLang="zh-CN" sz="1400" b="1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400" b="1" kern="1200" dirty="0">
              <a:latin typeface="+mn-lt"/>
              <a:ea typeface="+mn-ea"/>
              <a:cs typeface="+mn-ea"/>
              <a:sym typeface="+mn-lt"/>
            </a:rPr>
            <a:t>EXE </a:t>
          </a:r>
          <a:r>
            <a:rPr lang="zh-CN" sz="1400" b="1" kern="1200" dirty="0">
              <a:latin typeface="+mn-lt"/>
              <a:ea typeface="+mn-ea"/>
              <a:cs typeface="+mn-ea"/>
              <a:sym typeface="+mn-lt"/>
            </a:rPr>
            <a:t>中多了一项</a:t>
          </a:r>
          <a:r>
            <a:rPr lang="en-US" altLang="zh-CN" sz="1400" b="1" kern="1200" dirty="0"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400" b="1" kern="1200" dirty="0" err="1">
              <a:latin typeface="+mn-lt"/>
              <a:ea typeface="+mn-ea"/>
              <a:cs typeface="+mn-ea"/>
              <a:sym typeface="+mn-lt"/>
            </a:rPr>
            <a:t>EXPORTDirectory</a:t>
          </a:r>
          <a:r>
            <a:rPr lang="zh-CN" altLang="en-US" sz="1400" b="1" kern="1200" dirty="0">
              <a:latin typeface="+mn-lt"/>
              <a:ea typeface="+mn-ea"/>
              <a:cs typeface="+mn-ea"/>
              <a:sym typeface="+mn-lt"/>
            </a:rPr>
            <a:t>，</a:t>
          </a:r>
          <a:endParaRPr lang="en-US" sz="1400" b="1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通过</a:t>
          </a:r>
          <a:r>
            <a:rPr lang="en-US" alt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EXPORT Directory </a:t>
          </a:r>
          <a:r>
            <a:rPr 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可以找到</a:t>
          </a:r>
          <a:r>
            <a:rPr lang="en-US" alt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 </a:t>
          </a:r>
          <a:r>
            <a:rPr lang="en-US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DLL</a:t>
          </a:r>
          <a:r>
            <a:rPr 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中的</a:t>
          </a:r>
          <a:r>
            <a:rPr lang="en-US" alt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 </a:t>
          </a:r>
          <a:r>
            <a:rPr 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导出地址表</a:t>
          </a:r>
          <a:r>
            <a:rPr lang="en-US" alt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 </a:t>
          </a:r>
          <a:r>
            <a:rPr lang="zh-CN" altLang="en-US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（</a:t>
          </a:r>
          <a:r>
            <a:rPr lang="en-US" altLang="zh-CN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EAT</a:t>
          </a:r>
          <a:r>
            <a:rPr lang="zh-CN" altLang="en-US" sz="1400" b="1" kern="1200" dirty="0">
              <a:highlight>
                <a:srgbClr val="FFFF00"/>
              </a:highlight>
              <a:latin typeface="+mn-lt"/>
              <a:ea typeface="+mn-ea"/>
              <a:cs typeface="+mn-ea"/>
              <a:sym typeface="+mn-lt"/>
            </a:rPr>
            <a:t>）</a:t>
          </a:r>
          <a:endParaRPr lang="zh-CN" sz="1400" kern="1200" dirty="0">
            <a:highlight>
              <a:srgbClr val="FFFF00"/>
            </a:highlight>
            <a:latin typeface="+mn-lt"/>
            <a:ea typeface="+mn-ea"/>
            <a:cs typeface="+mn-ea"/>
            <a:sym typeface="+mn-lt"/>
          </a:endParaRPr>
        </a:p>
      </dsp:txBody>
      <dsp:txXfrm>
        <a:off x="5987219" y="1092986"/>
        <a:ext cx="2422538" cy="2422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5A2A3-A17D-4C16-925C-DB1B74100948}" type="datetimeFigureOut">
              <a:rPr lang="zh-CN" altLang="en-US" smtClean="0"/>
              <a:t>2024/05/15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66CF4-8A7D-45C3-B773-8B5C53B3F1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145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1:47:00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21616 1 24575,'6'0'0,"0"2"0,0-1 0,0 1 0,0 0 0,0 0 0,-1 1 0,1-1 0,-1 1 0,1 0 0,7 7 0,8 3 0,96 54 0,194 114 0,-222-123 0,113 94 0,-129-83 0,91 111 0,-35-35 0,-95-110 0,122 136 0,-135-143 0,-2 1 0,30 59 0,-18-30 0,-4-5 0,-2 1 0,-3 1 0,-2 1 0,15 71 0,-15-55 0,-8-29 0,-1 0 0,-3 0 0,7 75 0,-15-34 0,-3 0 0,-4 0 0,-3-1 0,-4 0 0,-29 92 0,26-113 0,-4-2 0,-55 114 0,28-91 0,-4-3 0,-109 131 0,113-154 0,-237 267 0,227-261 0,26-27 0,-1-2 0,-1-1 0,-66 49 0,-369 195 0,-207 68 0,-114 75 0,756-401 0,-452 195 0,425-190 0,-463 152 0,451-156 0,-1-2 0,0-4 0,-1-3 0,-151 2 0,-33-5 0,67 0 0,125-8 0,-577 0 0,322-19 0,313 19 0,-270-17 0,1-24 0,64 6 0,60 11 0,-343-99 0,388 93 0,-25-12 0,-51-12 0,-38-1 0,164 33 0,41 14 0,-34-9 0,48 16 0,0 1 0,0 0 0,1 0 0,-1 0 0,0 0 0,0 1 0,-5 1 0,-20 1 0,-19-10 0,1-2 0,-1-2 0,-82-31 0,67 21 0,-466-162 0,373 123 0,-277-111 0,105 44 0,179 76 0,-98-27 0,-374-56 0,-643-48-620,747 135 620,53 5 0,213 17 115,-405-48 390,453 48-505,-210-35 0,328 43 0,-340-56 0,25 13 0,173 24 0,-167-30 0,238 39 0,-240-59 0,274 57 0,-295-97 0,11-32 0,-127-66 0,317 131 0,91 39 0,3-7 0,-154-101 0,-263-170 0,489 302 0,-69-56 0,77 53 0,-1 2 0,-59-31 0,83 51 0,0-1 0,-18-15 0,-12-8 0,0 7 0,-92-37 0,61 30 0,37 19 0,32 13 0,0-1 0,1-1 0,-1 0 0,-13-8 0,-307-213 0,-3 21 0,87 58 0,136 83 0,-181-75 0,227 110 0,1-3 0,-73-47 0,107 61 0,0 1 0,-2 2 0,-58-19 0,52 21 0,1-2 0,-47-26 0,77 37 0,-6-4 0,1 0 0,-1 1 0,0 1 0,-1 0 0,-26-6 0,10 5 0,-1 1 0,0 2 0,-38 0 0,47 3 0,-39-8 0,38 6 0,-36-3 0,27 7 0,-37-2 0,63 0 0,0 0 0,0 0 0,-1 0 0,1-1 0,0 0 0,0 0 0,0 0 0,-7-5 0,6 1 0,0 0 0,-1 0 0,2-1 0,-9-10 0,1 1 0,-1-2 0,-10-10 0,24 27 0,-1-1 0,1 1 0,-1 0 0,0-1 0,0 1 0,1 0 0,-1 0 0,0 0 0,0 1 0,0-1 0,0 0 0,0 1 0,-4-1 0,5 1 0,0 0 0,1 0 0,-1 0 0,0 0 0,0 0 0,0 0 0,1 1 0,-1-1 0,0 0 0,0 0 0,1 1 0,-1-1 0,0 1 0,1-1 0,-1 0 0,0 1 0,1 0 0,-1-1 0,1 1 0,-1-1 0,1 1 0,-1-1 0,1 1 0,-1 0 0,1 0 0,0-1 0,-1 1 0,1 0 0,0-1 0,0 1 0,-1 0 0,1 0 0,0 0 0,0-1 0,0 1 0,0 0 0,0 0 0,0-1 0,0 1 0,0 0 0,0 0 0,1 0 0,-1-1 0,1 2 0,0 7 0,1 0 0,1-1 0,3 10 0,-3-10 0,95 256 0,-84-225 0,16 62 0,-4-8 0,-17-56 223,-8-29-368,1-1 1,-1 0 0,1 0-1,0 0 1,1 0 0,0 0-1,0 0 1,0-1 0,1 1-1,6 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1:47:02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1 277 24575,'0'-2'0,"1"0"0,0 1 0,1-1 0,-1 1 0,0-1 0,0 1 0,1 0 0,-1-1 0,1 1 0,-1 0 0,1 0 0,-1 0 0,1 0 0,0 0 0,3-1 0,-1-1 0,40-19 0,1 1 0,1 2 0,74-20 0,-97 33 0,3-2 0,2 0 0,-1 2 0,1 1 0,43-1 0,118-9 0,-162 12 0,-14 1 0,-1-1 0,0-1 0,1 0 0,-1 0 0,-1-1 0,1-1 0,13-9 0,-9 6 0,-1 1 0,28-10 0,12 6-1365,-34 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F3D9-12B7-4EF9-98AC-E1F16EC84EE4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957B3-88B3-4B2D-A1C6-23F773643F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568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265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x32dbg</a:t>
            </a:r>
            <a:r>
              <a:rPr lang="zh-CN" altLang="en-US" dirty="0"/>
              <a:t>找到入口点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拷贝入口点处的</a:t>
            </a:r>
            <a:r>
              <a:rPr lang="en-US" altLang="zh-CN" dirty="0">
                <a:sym typeface="Wingdings" panose="05000000000000000000" pitchFamily="2" charset="2"/>
              </a:rPr>
              <a:t>16</a:t>
            </a:r>
            <a:r>
              <a:rPr lang="zh-CN" altLang="en-US" dirty="0">
                <a:sym typeface="Wingdings" panose="05000000000000000000" pitchFamily="2" charset="2"/>
              </a:rPr>
              <a:t>字节</a:t>
            </a:r>
            <a:r>
              <a:rPr lang="en-US" altLang="zh-CN" dirty="0">
                <a:sym typeface="Wingdings" panose="05000000000000000000" pitchFamily="2" charset="2"/>
              </a:rPr>
              <a:t>010editor</a:t>
            </a:r>
            <a:r>
              <a:rPr lang="zh-CN" altLang="en-US" dirty="0">
                <a:sym typeface="Wingdings" panose="05000000000000000000" pitchFamily="2" charset="2"/>
              </a:rPr>
              <a:t>检索该</a:t>
            </a:r>
            <a:r>
              <a:rPr lang="en-US" altLang="zh-CN" dirty="0">
                <a:sym typeface="Wingdings" panose="05000000000000000000" pitchFamily="2" charset="2"/>
              </a:rPr>
              <a:t>16</a:t>
            </a:r>
            <a:r>
              <a:rPr lang="zh-CN" altLang="en-US" dirty="0">
                <a:sym typeface="Wingdings" panose="05000000000000000000" pitchFamily="2" charset="2"/>
              </a:rPr>
              <a:t>字节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查看入口点的</a:t>
            </a:r>
            <a:r>
              <a:rPr lang="en-US" altLang="zh-CN" dirty="0">
                <a:sym typeface="Wingdings" panose="05000000000000000000" pitchFamily="2" charset="2"/>
              </a:rPr>
              <a:t>RAW/FOA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2686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630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x32dbg</a:t>
            </a:r>
            <a:r>
              <a:rPr lang="zh-CN" altLang="en-US" dirty="0"/>
              <a:t>找到入口点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拷贝入口点处的</a:t>
            </a:r>
            <a:r>
              <a:rPr lang="en-US" altLang="zh-CN" dirty="0">
                <a:sym typeface="Wingdings" panose="05000000000000000000" pitchFamily="2" charset="2"/>
              </a:rPr>
              <a:t>16</a:t>
            </a:r>
            <a:r>
              <a:rPr lang="zh-CN" altLang="en-US" dirty="0">
                <a:sym typeface="Wingdings" panose="05000000000000000000" pitchFamily="2" charset="2"/>
              </a:rPr>
              <a:t>字节</a:t>
            </a:r>
            <a:r>
              <a:rPr lang="en-US" altLang="zh-CN" dirty="0">
                <a:sym typeface="Wingdings" panose="05000000000000000000" pitchFamily="2" charset="2"/>
              </a:rPr>
              <a:t>010editor</a:t>
            </a:r>
            <a:r>
              <a:rPr lang="zh-CN" altLang="en-US" dirty="0">
                <a:sym typeface="Wingdings" panose="05000000000000000000" pitchFamily="2" charset="2"/>
              </a:rPr>
              <a:t>检索该</a:t>
            </a:r>
            <a:r>
              <a:rPr lang="en-US" altLang="zh-CN" dirty="0">
                <a:sym typeface="Wingdings" panose="05000000000000000000" pitchFamily="2" charset="2"/>
              </a:rPr>
              <a:t>16</a:t>
            </a:r>
            <a:r>
              <a:rPr lang="zh-CN" altLang="en-US" dirty="0">
                <a:sym typeface="Wingdings" panose="05000000000000000000" pitchFamily="2" charset="2"/>
              </a:rPr>
              <a:t>字节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查看入口点的</a:t>
            </a:r>
            <a:r>
              <a:rPr lang="en-US" altLang="zh-CN" dirty="0">
                <a:sym typeface="Wingdings" panose="05000000000000000000" pitchFamily="2" charset="2"/>
              </a:rPr>
              <a:t>RAW/FOA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248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410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如果全部使用相对地址，则可能不需要重定位表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但有些使用的是绝对地址（如调用外部的函数），当文件的内存加载基址发生变化时，需要重新其计算相对地址</a:t>
            </a:r>
          </a:p>
        </p:txBody>
      </p:sp>
    </p:spTree>
    <p:extLst>
      <p:ext uri="{BB962C8B-B14F-4D97-AF65-F5344CB8AC3E}">
        <p14:creationId xmlns:p14="http://schemas.microsoft.com/office/powerpoint/2010/main" val="503194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599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双击，然后再切换至 </a:t>
            </a:r>
            <a:r>
              <a:rPr lang="en-US" altLang="zh-CN" dirty="0"/>
              <a:t>Hex View </a:t>
            </a:r>
            <a:r>
              <a:rPr lang="zh-CN" altLang="en-US" dirty="0"/>
              <a:t>窗口查看具体的 </a:t>
            </a:r>
            <a:r>
              <a:rPr lang="en-US" altLang="zh-CN" dirty="0"/>
              <a:t>16 </a:t>
            </a:r>
            <a:r>
              <a:rPr lang="zh-CN" altLang="en-US" dirty="0"/>
              <a:t>进制数值</a:t>
            </a:r>
          </a:p>
        </p:txBody>
      </p:sp>
    </p:spTree>
    <p:extLst>
      <p:ext uri="{BB962C8B-B14F-4D97-AF65-F5344CB8AC3E}">
        <p14:creationId xmlns:p14="http://schemas.microsoft.com/office/powerpoint/2010/main" val="2706436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上一页在 </a:t>
            </a:r>
            <a:r>
              <a:rPr lang="en-US" altLang="zh-CN" dirty="0"/>
              <a:t>IDA Pro </a:t>
            </a:r>
            <a:r>
              <a:rPr lang="zh-CN" altLang="en-US" dirty="0"/>
              <a:t>查看 </a:t>
            </a:r>
            <a:r>
              <a:rPr lang="en-US" altLang="zh-CN" dirty="0">
                <a:cs typeface="+mn-ea"/>
                <a:sym typeface="+mn-lt"/>
              </a:rPr>
              <a:t>0x004071D8 </a:t>
            </a:r>
            <a:r>
              <a:rPr lang="zh-CN" altLang="en-US" dirty="0">
                <a:cs typeface="+mn-ea"/>
                <a:sym typeface="+mn-lt"/>
              </a:rPr>
              <a:t>处内存信息时，显示为未知的 ？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（内存窗口按照小端存储来展示，小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Wingdings" panose="05000000000000000000" pitchFamily="2" charset="2"/>
              </a:rPr>
              <a:t>大：</a:t>
            </a:r>
            <a:r>
              <a:rPr lang="zh-CN" altLang="en-US" dirty="0">
                <a:cs typeface="+mn-ea"/>
                <a:sym typeface="+mn-lt"/>
              </a:rPr>
              <a:t>从上到下，从左至右）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64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文件加载后，系统会调用通过函数名或函数序号找函数地址的函数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GetProcAddr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()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；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得到函数地址后，用函数地址替换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表中的数据；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 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使用两张表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的原因：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    如果只有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表，在程序加载完后，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表中的函数名将替换成函数地址，就无法知道函数名，也就是留一个函数名的备份；</a:t>
            </a:r>
          </a:p>
          <a:p>
            <a:endParaRPr lang="en-US" altLang="zh-CN" dirty="0"/>
          </a:p>
          <a:p>
            <a:r>
              <a:rPr lang="zh-CN" altLang="en-US" b="1" dirty="0"/>
              <a:t>要看</a:t>
            </a:r>
            <a:r>
              <a:rPr lang="en-US" altLang="zh-CN" b="1" dirty="0"/>
              <a:t>IAT</a:t>
            </a:r>
            <a:r>
              <a:rPr lang="zh-CN" altLang="en-US" b="1" dirty="0"/>
              <a:t>中真实的函数地址，需要动态调试（真正加载程序进入内存）</a:t>
            </a:r>
          </a:p>
        </p:txBody>
      </p:sp>
    </p:spTree>
    <p:extLst>
      <p:ext uri="{BB962C8B-B14F-4D97-AF65-F5344CB8AC3E}">
        <p14:creationId xmlns:p14="http://schemas.microsoft.com/office/powerpoint/2010/main" val="384337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文件加载后，系统会调用通过函数名或函数序号找函数地址的函数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GetProcAddr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()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；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得到函数地址后，用函数地址替换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表中的数据；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 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使用两张表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的原因：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    如果只有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表，在程序加载完后，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表中的函数名将替换成函数地址，就无法知道函数名，也就是留一个函数名的备份；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904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8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030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184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688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22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exe</a:t>
            </a:r>
            <a:r>
              <a:rPr lang="zh-CN" altLang="en-US" dirty="0"/>
              <a:t>和</a:t>
            </a:r>
            <a:r>
              <a:rPr lang="en-US" altLang="zh-CN" dirty="0" err="1"/>
              <a:t>dll</a:t>
            </a:r>
            <a:r>
              <a:rPr lang="zh-CN" altLang="en-US" dirty="0"/>
              <a:t>的</a:t>
            </a:r>
            <a:r>
              <a:rPr lang="en-US" altLang="zh-CN" dirty="0" err="1"/>
              <a:t>imagebase</a:t>
            </a:r>
            <a:r>
              <a:rPr lang="zh-CN" altLang="en-US" dirty="0"/>
              <a:t>要不一样？</a:t>
            </a:r>
          </a:p>
        </p:txBody>
      </p:sp>
    </p:spTree>
    <p:extLst>
      <p:ext uri="{BB962C8B-B14F-4D97-AF65-F5344CB8AC3E}">
        <p14:creationId xmlns:p14="http://schemas.microsoft.com/office/powerpoint/2010/main" val="234538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4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159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92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为什么从 </a:t>
            </a:r>
            <a:r>
              <a:rPr lang="en-US" altLang="zh-CN" dirty="0"/>
              <a:t>0x00101000</a:t>
            </a:r>
            <a:r>
              <a:rPr lang="zh-CN" altLang="en-US" dirty="0"/>
              <a:t>开始？</a:t>
            </a:r>
          </a:p>
        </p:txBody>
      </p:sp>
    </p:spTree>
    <p:extLst>
      <p:ext uri="{BB962C8B-B14F-4D97-AF65-F5344CB8AC3E}">
        <p14:creationId xmlns:p14="http://schemas.microsoft.com/office/powerpoint/2010/main" val="229860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12793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75000"/>
                </a:schemeClr>
              </a:buClr>
              <a:defRPr b="1"/>
            </a:lvl1pPr>
            <a:lvl2pPr>
              <a:defRPr b="1"/>
            </a:lvl2pPr>
            <a:lvl3pPr>
              <a:defRPr b="1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340768"/>
            <a:ext cx="8915400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914400" rtl="0" eaLnBrk="1" fontAlgn="auto" latinLnBrk="0" hangingPunct="1">
        <a:spcBef>
          <a:spcPct val="0"/>
        </a:spcBef>
        <a:spcAft>
          <a:spcPts val="0"/>
        </a:spcAft>
        <a:buNone/>
        <a:defRPr lang="zh-CN" altLang="en-US" sz="3600" b="1" kern="1200" dirty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p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1898744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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556792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497993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510511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582519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088358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375820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59335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096592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564904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237029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3933058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1943357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293146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148162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2100"/>
            <a:ext cx="8265368" cy="10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539751" y="2913645"/>
            <a:ext cx="8986050" cy="79628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 defTabSz="957263" eaLnBrk="0" hangingPunct="0"/>
            <a:r>
              <a:rPr lang="zh-CN" altLang="en-US" sz="6000" b="1" dirty="0">
                <a:solidFill>
                  <a:srgbClr val="FFFF00"/>
                </a:solidFill>
                <a:cs typeface="+mn-ea"/>
                <a:sym typeface="+mn-lt"/>
              </a:rPr>
              <a:t>汇编语言与逆向工程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8132" y="5301208"/>
            <a:ext cx="54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kern="100" dirty="0">
                <a:solidFill>
                  <a:srgbClr val="0000FF"/>
                </a:solidFill>
                <a:cs typeface="+mn-ea"/>
                <a:sym typeface="+mn-lt"/>
              </a:rPr>
              <a:t>潘胜利</a:t>
            </a:r>
            <a:endParaRPr lang="en-US" altLang="zh-CN" sz="3600" b="1" kern="100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4095004-5F6A-4D56-91F9-44AF0AE60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144608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25916067-A50F-4002-B308-A2AFB0C88F63}"/>
              </a:ext>
            </a:extLst>
          </p:cNvPr>
          <p:cNvSpPr/>
          <p:nvPr/>
        </p:nvSpPr>
        <p:spPr>
          <a:xfrm>
            <a:off x="8424232" y="6351453"/>
            <a:ext cx="141096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3A670B9-370D-4587-BFE6-78BC4A6C8EF4}" type="datetime6">
              <a:rPr lang="zh-CN" altLang="en-US" sz="2000" b="1" kern="100" smtClean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pPr algn="ctr"/>
              <a:t>2024年5月</a:t>
            </a:fld>
            <a:endParaRPr lang="en-US" altLang="zh-CN" sz="20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DD6724-FF84-4A8B-8576-FA53FBEF3082}"/>
              </a:ext>
            </a:extLst>
          </p:cNvPr>
          <p:cNvSpPr txBox="1"/>
          <p:nvPr/>
        </p:nvSpPr>
        <p:spPr>
          <a:xfrm>
            <a:off x="2936776" y="6344472"/>
            <a:ext cx="496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网络空间安全学院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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网络安全与治理中心</a:t>
            </a:r>
          </a:p>
        </p:txBody>
      </p:sp>
      <p:pic>
        <p:nvPicPr>
          <p:cNvPr id="10242" name="Picture 2" descr="北邮文化-北京邮电大学">
            <a:extLst>
              <a:ext uri="{FF2B5EF4-FFF2-40B4-BE49-F238E27FC236}">
                <a16:creationId xmlns:a16="http://schemas.microsoft.com/office/drawing/2014/main" id="{3B295C18-7E81-43D3-93D6-45ECA9BF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" y="97021"/>
            <a:ext cx="2900833" cy="78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2316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 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DOS stub</a:t>
            </a:r>
            <a:r>
              <a:rPr lang="zh-CN" altLang="en-US" dirty="0">
                <a:cs typeface="+mn-ea"/>
                <a:sym typeface="+mn-lt"/>
              </a:rPr>
              <a:t>后的是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</a:t>
            </a:r>
            <a:endParaRPr lang="en-US" altLang="zh-CN" dirty="0">
              <a:cs typeface="+mn-ea"/>
              <a:sym typeface="+mn-lt"/>
            </a:endParaRPr>
          </a:p>
          <a:p>
            <a:pPr marL="457200" lvl="1" indent="0">
              <a:buNone/>
            </a:pP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IMAGE_NT_HEADERS</a:t>
            </a:r>
            <a:r>
              <a:rPr lang="zh-CN" altLang="en-US" dirty="0">
                <a:cs typeface="+mn-ea"/>
                <a:sym typeface="+mn-lt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pic>
        <p:nvPicPr>
          <p:cNvPr id="6" name="图片 5"/>
          <p:cNvPicPr/>
          <p:nvPr/>
        </p:nvPicPr>
        <p:blipFill rotWithShape="1">
          <a:blip r:embed="rId2"/>
          <a:srcRect l="6952" t="2520" r="9629" b="-1"/>
          <a:stretch/>
        </p:blipFill>
        <p:spPr>
          <a:xfrm>
            <a:off x="7044627" y="1380454"/>
            <a:ext cx="2374109" cy="351085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280740"/>
              </p:ext>
            </p:extLst>
          </p:nvPr>
        </p:nvGraphicFramePr>
        <p:xfrm>
          <a:off x="776536" y="4891312"/>
          <a:ext cx="8358246" cy="1490016"/>
        </p:xfrm>
        <a:graphic>
          <a:graphicData uri="http://schemas.openxmlformats.org/drawingml/2006/table">
            <a:tbl>
              <a:tblPr/>
              <a:tblGrid>
                <a:gridCol w="835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0016">
                <a:tc>
                  <a:txBody>
                    <a:bodyPr/>
                    <a:lstStyle/>
                    <a:p>
                      <a:pPr indent="254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typedef struct _IMAGE_NT_HEADERS{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+0h		DWORD </a:t>
                      </a:r>
                      <a:r>
                        <a:rPr lang="en-US" sz="1400" b="1" kern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Signature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	// PE Signature : 50450000("PE\0\0")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+4h		</a:t>
                      </a:r>
                      <a:r>
                        <a:rPr lang="en-US" sz="1400" b="1" kern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IMAGE_FILE_HEADER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	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FileHeader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+18h	        </a:t>
                      </a:r>
                      <a:r>
                        <a:rPr lang="en-US" sz="1400" b="1" kern="0" baseline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400" b="1" kern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IMAGE_OPTIONAL_HEADER32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OptionalHeader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 IMAGE_NT_HEADERS32, *PIMAGE_NT_HEADERS32;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277823" y="4397807"/>
            <a:ext cx="333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IMAGE_NT_HEADERS</a:t>
            </a:r>
            <a:r>
              <a:rPr lang="zh-CN" altLang="en-US" b="1" dirty="0">
                <a:cs typeface="+mn-ea"/>
                <a:sym typeface="+mn-lt"/>
              </a:rPr>
              <a:t>结构体</a:t>
            </a:r>
          </a:p>
        </p:txBody>
      </p:sp>
    </p:spTree>
    <p:extLst>
      <p:ext uri="{BB962C8B-B14F-4D97-AF65-F5344CB8AC3E}">
        <p14:creationId xmlns:p14="http://schemas.microsoft.com/office/powerpoint/2010/main" val="37312480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72984"/>
            <a:ext cx="8915400" cy="3744416"/>
          </a:xfrm>
        </p:spPr>
        <p:txBody>
          <a:bodyPr/>
          <a:lstStyle/>
          <a:p>
            <a:pPr lvl="1"/>
            <a:r>
              <a:rPr lang="en-US" altLang="zh-CN" dirty="0">
                <a:cs typeface="+mn-ea"/>
                <a:sym typeface="+mn-lt"/>
              </a:rPr>
              <a:t>Signature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在一个有效的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文件中，</a:t>
            </a:r>
            <a:r>
              <a:rPr lang="en-US" altLang="zh-CN" dirty="0">
                <a:cs typeface="+mn-ea"/>
                <a:sym typeface="+mn-lt"/>
              </a:rPr>
              <a:t>Signature</a:t>
            </a:r>
            <a:r>
              <a:rPr lang="zh-CN" altLang="en-US" dirty="0">
                <a:cs typeface="+mn-ea"/>
                <a:sym typeface="+mn-lt"/>
              </a:rPr>
              <a:t>字段必须被设置为</a:t>
            </a:r>
            <a:r>
              <a:rPr lang="en-US" altLang="zh-CN" dirty="0">
                <a:cs typeface="+mn-ea"/>
                <a:sym typeface="+mn-lt"/>
              </a:rPr>
              <a:t>0x00004550</a:t>
            </a:r>
            <a:r>
              <a:rPr lang="en-US" altLang="zh-CN" sz="1600" dirty="0">
                <a:cs typeface="+mn-ea"/>
                <a:sym typeface="+mn-lt"/>
              </a:rPr>
              <a:t> </a:t>
            </a:r>
            <a:r>
              <a:rPr lang="zh-CN" altLang="en-US" dirty="0">
                <a:cs typeface="+mn-ea"/>
                <a:sym typeface="+mn-lt"/>
              </a:rPr>
              <a:t>，对应于</a:t>
            </a:r>
            <a:r>
              <a:rPr lang="en-US" altLang="zh-CN" dirty="0">
                <a:cs typeface="+mn-ea"/>
                <a:sym typeface="+mn-lt"/>
              </a:rPr>
              <a:t>ASCII</a:t>
            </a:r>
            <a:r>
              <a:rPr lang="zh-CN" altLang="en-US" dirty="0">
                <a:cs typeface="+mn-ea"/>
                <a:sym typeface="+mn-lt"/>
              </a:rPr>
              <a:t>字符“</a:t>
            </a:r>
            <a:r>
              <a:rPr lang="en-US" altLang="zh-CN" dirty="0">
                <a:cs typeface="+mn-ea"/>
                <a:sym typeface="+mn-lt"/>
              </a:rPr>
              <a:t>PE\0\0</a:t>
            </a:r>
            <a:r>
              <a:rPr lang="zh-CN" altLang="en-US" dirty="0">
                <a:cs typeface="+mn-ea"/>
                <a:sym typeface="+mn-lt"/>
              </a:rPr>
              <a:t>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190499-D472-4253-9A15-716137389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640" y="3065732"/>
            <a:ext cx="5986217" cy="30307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BC1841-FFA5-49DD-92B9-E9E22953984F}"/>
              </a:ext>
            </a:extLst>
          </p:cNvPr>
          <p:cNvSpPr/>
          <p:nvPr/>
        </p:nvSpPr>
        <p:spPr>
          <a:xfrm>
            <a:off x="7977336" y="3933056"/>
            <a:ext cx="1795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libcrack_dll_injection.dll</a:t>
            </a:r>
          </a:p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参见上一次课的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DLL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注入爆破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851B88-B851-468A-BE04-BA550D1F31F3}"/>
              </a:ext>
            </a:extLst>
          </p:cNvPr>
          <p:cNvSpPr txBox="1"/>
          <p:nvPr/>
        </p:nvSpPr>
        <p:spPr>
          <a:xfrm>
            <a:off x="0" y="6453336"/>
            <a:ext cx="990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010editor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的文件解析模板安装，可参考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https://www.cnblogs.com/blackicelisa/p/16494915.html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1010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1728192"/>
          </a:xfrm>
        </p:spPr>
        <p:txBody>
          <a:bodyPr>
            <a:normAutofit/>
          </a:bodyPr>
          <a:lstStyle/>
          <a:p>
            <a:pPr lvl="1" algn="just"/>
            <a:r>
              <a:rPr lang="en-US" altLang="zh-CN" dirty="0">
                <a:cs typeface="+mn-ea"/>
                <a:sym typeface="+mn-lt"/>
              </a:rPr>
              <a:t>IMAGE_FILE_HEADER</a:t>
            </a:r>
          </a:p>
          <a:p>
            <a:pPr lvl="2" algn="just"/>
            <a:r>
              <a:rPr lang="en-US" altLang="zh-CN" dirty="0">
                <a:cs typeface="+mn-ea"/>
                <a:sym typeface="+mn-lt"/>
              </a:rPr>
              <a:t>IMAGE_FILE_HEADER</a:t>
            </a:r>
            <a:r>
              <a:rPr lang="zh-CN" altLang="en-US" dirty="0">
                <a:cs typeface="+mn-ea"/>
                <a:sym typeface="+mn-lt"/>
              </a:rPr>
              <a:t>结构包含了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文件的基本信息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如可执行文件的运行平台，其文件类型，以及创建时间等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396682"/>
              </p:ext>
            </p:extLst>
          </p:nvPr>
        </p:nvGraphicFramePr>
        <p:xfrm>
          <a:off x="1856656" y="3469836"/>
          <a:ext cx="7128792" cy="2713504"/>
        </p:xfrm>
        <a:graphic>
          <a:graphicData uri="http://schemas.openxmlformats.org/drawingml/2006/table">
            <a:tbl>
              <a:tblPr/>
              <a:tblGrid>
                <a:gridCol w="712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3504">
                <a:tc>
                  <a:txBody>
                    <a:bodyPr/>
                    <a:lstStyle/>
                    <a:p>
                      <a:pPr indent="254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t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ypedef struct _IMAGE_FILE_HEADER{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+4h	WORD		</a:t>
                      </a:r>
                      <a:r>
                        <a:rPr lang="en-US" sz="1400" b="1" kern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Machine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                         </a:t>
                      </a:r>
                      <a:r>
                        <a:rPr 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\\</a:t>
                      </a:r>
                      <a:r>
                        <a:rPr lang="zh-CN" alt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运行平台</a:t>
                      </a:r>
                      <a:endParaRPr lang="zh-CN" sz="14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+6h	WORD		</a:t>
                      </a:r>
                      <a:r>
                        <a:rPr lang="en-US" sz="1400" b="1" kern="0" dirty="0" err="1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NumberOfSections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       </a:t>
                      </a:r>
                      <a:r>
                        <a:rPr 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\\</a:t>
                      </a:r>
                      <a:r>
                        <a:rPr lang="zh-CN" alt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文件的节数目</a:t>
                      </a: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+8h 	DWORD		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TimeDateStamp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             </a:t>
                      </a:r>
                      <a:r>
                        <a:rPr 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\\</a:t>
                      </a:r>
                      <a:r>
                        <a:rPr lang="zh-CN" alt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创建的时间</a:t>
                      </a: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ch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DWORD 		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PointerToSymbolTable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 </a:t>
                      </a:r>
                      <a:r>
                        <a:rPr 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\\</a:t>
                      </a:r>
                      <a:r>
                        <a:rPr lang="zh-CN" alt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指向符号表（用于调试）</a:t>
                      </a: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+10h	DOWRD 		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NumberOfSymbols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       </a:t>
                      </a:r>
                      <a:r>
                        <a:rPr 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\\</a:t>
                      </a:r>
                      <a:r>
                        <a:rPr lang="zh-CN" alt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符号表中的符号个数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+14h	WORD 		</a:t>
                      </a:r>
                      <a:r>
                        <a:rPr lang="en-US" sz="1400" b="1" kern="0" dirty="0" err="1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SizeOfOptionalHeader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  </a:t>
                      </a:r>
                      <a:r>
                        <a:rPr 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\\</a:t>
                      </a:r>
                      <a:r>
                        <a:rPr lang="zh-CN" alt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可选头部的大小</a:t>
                      </a: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+16h 	WORD 		</a:t>
                      </a:r>
                      <a:r>
                        <a:rPr lang="en-US" sz="1400" b="1" kern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Characteristics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              </a:t>
                      </a:r>
                      <a:r>
                        <a:rPr 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\\</a:t>
                      </a:r>
                      <a:r>
                        <a:rPr lang="zh-CN" altLang="en-US" sz="1400" b="1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文件属性</a:t>
                      </a:r>
                    </a:p>
                    <a:p>
                      <a:pPr indent="255270" algn="just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 IMAGE_FILE_HEADER, *PIMAGE_FILE_HEADER;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0031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066212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其中</a:t>
            </a:r>
            <a:r>
              <a:rPr lang="en-US" altLang="zh-CN" dirty="0">
                <a:cs typeface="+mn-ea"/>
                <a:sym typeface="+mn-lt"/>
              </a:rPr>
              <a:t>Machine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NumberOfSections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SizeOfOptionalHeader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Characteristics</a:t>
            </a:r>
            <a:r>
              <a:rPr lang="zh-CN" altLang="en-US" dirty="0">
                <a:cs typeface="+mn-ea"/>
                <a:sym typeface="+mn-lt"/>
              </a:rPr>
              <a:t>等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如果出现错误，将导致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文件无法正常执行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#1 Machine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指示可执行文件的目标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CPU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类型</a:t>
            </a:r>
            <a:r>
              <a:rPr lang="zh-CN" altLang="en-US" dirty="0">
                <a:cs typeface="+mn-ea"/>
                <a:sym typeface="+mn-lt"/>
              </a:rPr>
              <a:t>，每类</a:t>
            </a:r>
            <a:r>
              <a:rPr lang="en-US" altLang="zh-CN" dirty="0">
                <a:cs typeface="+mn-ea"/>
                <a:sym typeface="+mn-lt"/>
              </a:rPr>
              <a:t>CPU</a:t>
            </a:r>
            <a:r>
              <a:rPr lang="zh-CN" altLang="en-US" dirty="0">
                <a:cs typeface="+mn-ea"/>
                <a:sym typeface="+mn-lt"/>
              </a:rPr>
              <a:t>都有唯一的 </a:t>
            </a:r>
            <a:r>
              <a:rPr lang="en-US" altLang="zh-CN" dirty="0">
                <a:cs typeface="+mn-ea"/>
                <a:sym typeface="+mn-lt"/>
              </a:rPr>
              <a:t>Machine </a:t>
            </a:r>
            <a:r>
              <a:rPr lang="zh-CN" altLang="en-US" dirty="0">
                <a:cs typeface="+mn-ea"/>
                <a:sym typeface="+mn-lt"/>
              </a:rPr>
              <a:t>码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常见的一些 </a:t>
            </a:r>
            <a:r>
              <a:rPr lang="en-US" altLang="zh-CN" dirty="0">
                <a:cs typeface="+mn-ea"/>
                <a:sym typeface="+mn-lt"/>
              </a:rPr>
              <a:t>Machine </a:t>
            </a:r>
            <a:r>
              <a:rPr lang="zh-CN" altLang="en-US" dirty="0">
                <a:cs typeface="+mn-ea"/>
                <a:sym typeface="+mn-lt"/>
              </a:rPr>
              <a:t>码</a:t>
            </a:r>
          </a:p>
          <a:p>
            <a:pPr lvl="2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CB9ED62-1597-44FD-B2C9-F9A7A72BC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10866"/>
              </p:ext>
            </p:extLst>
          </p:nvPr>
        </p:nvGraphicFramePr>
        <p:xfrm>
          <a:off x="2864767" y="4863944"/>
          <a:ext cx="4320481" cy="1877424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089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90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Machine</a:t>
                      </a:r>
                      <a:endParaRPr lang="zh-CN" sz="20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Value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0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Intel i386</a:t>
                      </a:r>
                      <a:endParaRPr lang="zh-CN" sz="2000" b="1" kern="1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14Ch</a:t>
                      </a:r>
                      <a:endParaRPr lang="zh-CN" sz="2000" b="1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MIPS R3000</a:t>
                      </a:r>
                      <a:endParaRPr lang="zh-CN" sz="20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162h</a:t>
                      </a:r>
                      <a:endParaRPr lang="zh-CN" sz="20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MIPS R4000</a:t>
                      </a:r>
                      <a:endParaRPr lang="zh-CN" sz="20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166h</a:t>
                      </a:r>
                      <a:endParaRPr lang="zh-CN" sz="20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Alpha AXP</a:t>
                      </a:r>
                      <a:endParaRPr lang="zh-CN" sz="20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184h</a:t>
                      </a:r>
                      <a:endParaRPr lang="zh-CN" sz="20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90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Power PC</a:t>
                      </a:r>
                      <a:endParaRPr lang="zh-CN" sz="20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1F0h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7091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040560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#2 </a:t>
            </a:r>
            <a:r>
              <a:rPr lang="en-US" altLang="zh-CN" dirty="0" err="1">
                <a:cs typeface="+mn-ea"/>
                <a:sym typeface="+mn-lt"/>
              </a:rPr>
              <a:t>NumberOfSections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该字段说明了在这个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文件中节区（</a:t>
            </a:r>
            <a:r>
              <a:rPr lang="en-US" altLang="zh-CN" dirty="0">
                <a:cs typeface="+mn-ea"/>
                <a:sym typeface="+mn-lt"/>
              </a:rPr>
              <a:t>Section</a:t>
            </a:r>
            <a:r>
              <a:rPr lang="zh-CN" altLang="en-US" dirty="0">
                <a:cs typeface="+mn-ea"/>
                <a:sym typeface="+mn-lt"/>
              </a:rPr>
              <a:t>）的数目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#3 </a:t>
            </a:r>
            <a:r>
              <a:rPr lang="en-US" altLang="zh-CN" dirty="0" err="1">
                <a:cs typeface="+mn-ea"/>
                <a:sym typeface="+mn-lt"/>
              </a:rPr>
              <a:t>TimeDateStamp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该字段说明了该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文件是何时被创建的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#4 </a:t>
            </a:r>
            <a:r>
              <a:rPr lang="en-US" altLang="zh-CN" dirty="0" err="1">
                <a:cs typeface="+mn-ea"/>
                <a:sym typeface="+mn-lt"/>
              </a:rPr>
              <a:t>PointerToSymbolTable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该字段说明了</a:t>
            </a:r>
            <a:r>
              <a:rPr lang="en-US" altLang="zh-CN" dirty="0">
                <a:cs typeface="+mn-ea"/>
                <a:sym typeface="+mn-lt"/>
              </a:rPr>
              <a:t>COFF</a:t>
            </a:r>
            <a:r>
              <a:rPr lang="zh-CN" altLang="en-US" dirty="0">
                <a:cs typeface="+mn-ea"/>
                <a:sym typeface="+mn-lt"/>
              </a:rPr>
              <a:t>符号表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基本用不到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) </a:t>
            </a:r>
            <a:r>
              <a:rPr lang="zh-CN" altLang="en-US" dirty="0">
                <a:cs typeface="+mn-ea"/>
                <a:sym typeface="+mn-lt"/>
              </a:rPr>
              <a:t>的文件偏移量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COFF</a:t>
            </a:r>
            <a:r>
              <a:rPr lang="zh-CN" altLang="en-US" dirty="0">
                <a:cs typeface="+mn-ea"/>
                <a:sym typeface="+mn-lt"/>
              </a:rPr>
              <a:t>符号表在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文件中较为少见，其值通常为</a:t>
            </a:r>
            <a:r>
              <a:rPr lang="en-US" altLang="zh-CN" dirty="0">
                <a:cs typeface="+mn-ea"/>
                <a:sym typeface="+mn-lt"/>
              </a:rPr>
              <a:t>0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#5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NumberOfSymbols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如果存在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COFF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符号表，该字段说明了其中的符号数目</a:t>
            </a:r>
          </a:p>
          <a:p>
            <a:pPr lvl="1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75297919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DC90739-3FA6-461A-B3A0-D51E7C7D9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436" y="1700808"/>
            <a:ext cx="5169810" cy="468052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6CC842-8FD6-4A7C-A73A-EED7B363793F}"/>
              </a:ext>
            </a:extLst>
          </p:cNvPr>
          <p:cNvSpPr/>
          <p:nvPr/>
        </p:nvSpPr>
        <p:spPr>
          <a:xfrm>
            <a:off x="5403587" y="6488668"/>
            <a:ext cx="3839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cypher_reverse_1.exe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第二次作业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9E7875BE-FF35-47A7-97F1-13A676953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0394" y="1556792"/>
            <a:ext cx="5256584" cy="5268384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#6 </a:t>
            </a:r>
            <a:r>
              <a:rPr lang="en-US" altLang="zh-CN" dirty="0" err="1">
                <a:cs typeface="+mn-ea"/>
                <a:sym typeface="+mn-lt"/>
              </a:rPr>
              <a:t>SizeOfOptionalHeader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该字段说明了紧跟在</a:t>
            </a:r>
            <a:r>
              <a:rPr lang="en-US" altLang="zh-CN" dirty="0">
                <a:cs typeface="+mn-ea"/>
                <a:sym typeface="+mn-lt"/>
              </a:rPr>
              <a:t>IMAGE_FILE_HEADER</a:t>
            </a:r>
            <a:r>
              <a:rPr lang="zh-CN" altLang="en-US" dirty="0">
                <a:cs typeface="+mn-ea"/>
                <a:sym typeface="+mn-lt"/>
              </a:rPr>
              <a:t>后的数据大小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#7 Characteristics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该字段用于标识文件的属性，文件是否可执行，指示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是否为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等文件信息，这些信息以比特位的方式组合起来</a:t>
            </a:r>
          </a:p>
          <a:p>
            <a:pPr lvl="1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83E129C-3F18-4A6C-B267-AAACCADA6C84}"/>
              </a:ext>
            </a:extLst>
          </p:cNvPr>
          <p:cNvCxnSpPr>
            <a:cxnSpLocks/>
          </p:cNvCxnSpPr>
          <p:nvPr/>
        </p:nvCxnSpPr>
        <p:spPr>
          <a:xfrm>
            <a:off x="1640632" y="5301208"/>
            <a:ext cx="3024336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A8AFCB2-9B0B-4518-A53A-120CD408F092}"/>
              </a:ext>
            </a:extLst>
          </p:cNvPr>
          <p:cNvCxnSpPr>
            <a:cxnSpLocks/>
          </p:cNvCxnSpPr>
          <p:nvPr/>
        </p:nvCxnSpPr>
        <p:spPr>
          <a:xfrm>
            <a:off x="3872880" y="1988840"/>
            <a:ext cx="1008112" cy="1224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66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6761956" cy="3744416"/>
          </a:xfrm>
        </p:spPr>
        <p:txBody>
          <a:bodyPr/>
          <a:lstStyle/>
          <a:p>
            <a:pPr lvl="1"/>
            <a:r>
              <a:rPr lang="en-US" altLang="zh-CN" dirty="0">
                <a:cs typeface="+mn-ea"/>
                <a:sym typeface="+mn-lt"/>
              </a:rPr>
              <a:t>IMAGE_OPTIONAL_HEADER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仅有</a:t>
            </a:r>
            <a:r>
              <a:rPr lang="en-US" altLang="zh-CN" dirty="0">
                <a:cs typeface="+mn-ea"/>
                <a:sym typeface="+mn-lt"/>
              </a:rPr>
              <a:t>IMAGE_FILE_HEADER</a:t>
            </a:r>
            <a:r>
              <a:rPr lang="zh-CN" altLang="en-US" dirty="0">
                <a:cs typeface="+mn-ea"/>
                <a:sym typeface="+mn-lt"/>
              </a:rPr>
              <a:t>并不足以定义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文件的属性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IMAGE_OPTIONAL_HEADER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定义了更多的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PE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文件的属性</a:t>
            </a:r>
            <a:r>
              <a:rPr lang="zh-CN" altLang="en-US" dirty="0">
                <a:cs typeface="+mn-ea"/>
                <a:sym typeface="+mn-lt"/>
              </a:rPr>
              <a:t>，两者结合起来描述了一个完整的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473280" y="1459716"/>
            <a:ext cx="2161594" cy="27613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9D1710-114B-4F8D-977A-B3B53E21DDBB}"/>
              </a:ext>
            </a:extLst>
          </p:cNvPr>
          <p:cNvSpPr/>
          <p:nvPr/>
        </p:nvSpPr>
        <p:spPr>
          <a:xfrm>
            <a:off x="7388292" y="5398284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cypher_reverse_1.exe</a:t>
            </a:r>
          </a:p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第二次作业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A2F263-FD78-49E5-AC4C-4DD63C4AB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12" y="4293097"/>
            <a:ext cx="6744052" cy="244826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AAE335-1B2E-4D04-9B6E-CF4064ED3554}"/>
              </a:ext>
            </a:extLst>
          </p:cNvPr>
          <p:cNvSpPr/>
          <p:nvPr/>
        </p:nvSpPr>
        <p:spPr>
          <a:xfrm>
            <a:off x="578634" y="5611524"/>
            <a:ext cx="5039883" cy="147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41AD3E8-6AEA-4C2B-8AB4-091E4925779D}"/>
              </a:ext>
            </a:extLst>
          </p:cNvPr>
          <p:cNvCxnSpPr>
            <a:cxnSpLocks/>
          </p:cNvCxnSpPr>
          <p:nvPr/>
        </p:nvCxnSpPr>
        <p:spPr>
          <a:xfrm>
            <a:off x="178244" y="6112680"/>
            <a:ext cx="6587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24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84784"/>
            <a:ext cx="8915400" cy="54006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1 Magic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（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  <a:cs typeface="+mn-ea"/>
              </a:rPr>
              <a:t>用于标识文件的类型）</a:t>
            </a:r>
            <a:endParaRPr lang="zh-CN" altLang="en-US" sz="2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当</a:t>
            </a:r>
            <a:r>
              <a:rPr lang="en-US" altLang="zh-CN" dirty="0">
                <a:cs typeface="+mn-ea"/>
                <a:sym typeface="+mn-lt"/>
              </a:rPr>
              <a:t>IMAGE_OPTIONAL_HEADER</a:t>
            </a:r>
            <a:r>
              <a:rPr lang="zh-CN" altLang="en-US" dirty="0">
                <a:cs typeface="+mn-ea"/>
                <a:sym typeface="+mn-lt"/>
              </a:rPr>
              <a:t>为 </a:t>
            </a:r>
            <a:r>
              <a:rPr lang="en-US" altLang="zh-CN" dirty="0">
                <a:cs typeface="+mn-ea"/>
                <a:sym typeface="+mn-lt"/>
              </a:rPr>
              <a:t>IMAGE_OPTIONAL_HEADER 32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32</a:t>
            </a:r>
            <a:r>
              <a:rPr lang="zh-CN" altLang="en-US" dirty="0">
                <a:cs typeface="+mn-ea"/>
                <a:sym typeface="+mn-lt"/>
              </a:rPr>
              <a:t>位）时，为 </a:t>
            </a:r>
            <a:r>
              <a:rPr lang="en-US" altLang="zh-CN" dirty="0">
                <a:cs typeface="+mn-ea"/>
                <a:sym typeface="+mn-lt"/>
              </a:rPr>
              <a:t>0x10B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当为</a:t>
            </a:r>
            <a:r>
              <a:rPr lang="en-US" altLang="zh-CN" dirty="0">
                <a:cs typeface="+mn-ea"/>
                <a:sym typeface="+mn-lt"/>
              </a:rPr>
              <a:t>IMAGE_OPTIONAL_HEADER 64 (64</a:t>
            </a:r>
            <a:r>
              <a:rPr lang="zh-CN" altLang="en-US" dirty="0">
                <a:cs typeface="+mn-ea"/>
                <a:sym typeface="+mn-lt"/>
              </a:rPr>
              <a:t>位</a:t>
            </a:r>
            <a:r>
              <a:rPr lang="en-US" altLang="zh-CN" dirty="0">
                <a:cs typeface="+mn-ea"/>
                <a:sym typeface="+mn-lt"/>
              </a:rPr>
              <a:t>) </a:t>
            </a:r>
            <a:r>
              <a:rPr lang="zh-CN" altLang="en-US" dirty="0">
                <a:cs typeface="+mn-ea"/>
                <a:sym typeface="+mn-lt"/>
              </a:rPr>
              <a:t>时，为 </a:t>
            </a:r>
            <a:r>
              <a:rPr lang="en-US" altLang="zh-CN" dirty="0">
                <a:cs typeface="+mn-ea"/>
                <a:sym typeface="+mn-lt"/>
              </a:rPr>
              <a:t>0x20B</a:t>
            </a:r>
            <a:endParaRPr lang="zh-CN" altLang="en-US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AddressOfEntryPoint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该字段的值为相对虚拟地址（加载到内存的地址），该值指示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程序最先执行的代码的起始地址，即程序入口点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即以 </a:t>
            </a:r>
            <a:r>
              <a:rPr lang="en-US" altLang="zh-CN" b="0" i="0" dirty="0" err="1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AddressOfEntryPoint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为起始位置，创建线程并运行</a:t>
            </a:r>
            <a:endParaRPr lang="zh-CN" altLang="en-US" dirty="0">
              <a:solidFill>
                <a:schemeClr val="bg1">
                  <a:lumMod val="75000"/>
                </a:schemeClr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3 </a:t>
            </a:r>
            <a:r>
              <a:rPr lang="en-US" altLang="zh-CN" dirty="0" err="1">
                <a:cs typeface="+mn-ea"/>
                <a:sym typeface="+mn-lt"/>
              </a:rPr>
              <a:t>ImageBase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该字段表明了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文件被加载进内存时，文件将被优先装入的虚拟内存的地址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对于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EXE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来说，</a:t>
            </a:r>
            <a:r>
              <a:rPr lang="en-US" altLang="zh-CN" dirty="0" err="1">
                <a:cs typeface="+mn-ea"/>
                <a:sym typeface="+mn-lt"/>
              </a:rPr>
              <a:t>ImageBase</a:t>
            </a:r>
            <a:r>
              <a:rPr lang="zh-CN" altLang="en-US" dirty="0">
                <a:cs typeface="+mn-ea"/>
                <a:sym typeface="+mn-lt"/>
              </a:rPr>
              <a:t>通常为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0x00400000</a:t>
            </a:r>
          </a:p>
          <a:p>
            <a:pPr lvl="3"/>
            <a:r>
              <a:rPr lang="zh-CN" altLang="en-US" dirty="0">
                <a:cs typeface="+mn-ea"/>
                <a:sym typeface="+mn-lt"/>
              </a:rPr>
              <a:t>对于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DLL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来说，</a:t>
            </a:r>
            <a:r>
              <a:rPr lang="en-US" altLang="zh-CN" dirty="0" err="1">
                <a:cs typeface="+mn-ea"/>
                <a:sym typeface="+mn-lt"/>
              </a:rPr>
              <a:t>ImageBase</a:t>
            </a:r>
            <a:r>
              <a:rPr lang="zh-CN" altLang="en-US" dirty="0">
                <a:cs typeface="+mn-ea"/>
                <a:sym typeface="+mn-lt"/>
              </a:rPr>
              <a:t>通常为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0x10000000</a:t>
            </a:r>
          </a:p>
          <a:p>
            <a:pPr lvl="2"/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装载后，</a:t>
            </a:r>
            <a:r>
              <a:rPr lang="en-US" altLang="zh-CN" dirty="0">
                <a:solidFill>
                  <a:srgbClr val="00B050"/>
                </a:solidFill>
                <a:highlight>
                  <a:srgbClr val="C0C0C0"/>
                </a:highlight>
                <a:cs typeface="+mn-ea"/>
                <a:sym typeface="+mn-lt"/>
              </a:rPr>
              <a:t>EIP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 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 </a:t>
            </a:r>
            <a:r>
              <a:rPr lang="en-US" altLang="zh-CN" dirty="0" err="1">
                <a:highlight>
                  <a:srgbClr val="C0C0C0"/>
                </a:highlight>
                <a:cs typeface="+mn-ea"/>
                <a:sym typeface="+mn-lt"/>
              </a:rPr>
              <a:t>ImageBase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 + </a:t>
            </a:r>
            <a:r>
              <a:rPr lang="en-US" altLang="zh-CN" dirty="0" err="1">
                <a:highlight>
                  <a:srgbClr val="C0C0C0"/>
                </a:highlight>
                <a:cs typeface="+mn-ea"/>
                <a:sym typeface="+mn-lt"/>
              </a:rPr>
              <a:t>AddressOfEntryPoint</a:t>
            </a:r>
            <a:endParaRPr lang="zh-CN" altLang="en-US" dirty="0">
              <a:highlight>
                <a:srgbClr val="C0C0C0"/>
              </a:highlight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3491359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9BB161-F2EB-2A25-FD13-3049A4CF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" y="3861839"/>
            <a:ext cx="9906000" cy="266350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398C42-BCE9-40D9-B878-5F4392F1887E}"/>
              </a:ext>
            </a:extLst>
          </p:cNvPr>
          <p:cNvSpPr/>
          <p:nvPr/>
        </p:nvSpPr>
        <p:spPr>
          <a:xfrm>
            <a:off x="704528" y="5025989"/>
            <a:ext cx="758848" cy="169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4C8DEC-7333-4044-AFF5-0EF0487398A1}"/>
              </a:ext>
            </a:extLst>
          </p:cNvPr>
          <p:cNvSpPr/>
          <p:nvPr/>
        </p:nvSpPr>
        <p:spPr>
          <a:xfrm>
            <a:off x="7503888" y="6165305"/>
            <a:ext cx="9302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B9999E3-111B-4AEC-B5A0-A1104106CFDC}"/>
              </a:ext>
            </a:extLst>
          </p:cNvPr>
          <p:cNvCxnSpPr>
            <a:cxnSpLocks/>
          </p:cNvCxnSpPr>
          <p:nvPr/>
        </p:nvCxnSpPr>
        <p:spPr>
          <a:xfrm>
            <a:off x="1471888" y="5195983"/>
            <a:ext cx="6001392" cy="96932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E7B634A-4D50-4A03-90A0-45E203E74EDD}"/>
              </a:ext>
            </a:extLst>
          </p:cNvPr>
          <p:cNvCxnSpPr>
            <a:cxnSpLocks/>
          </p:cNvCxnSpPr>
          <p:nvPr/>
        </p:nvCxnSpPr>
        <p:spPr>
          <a:xfrm flipH="1">
            <a:off x="1471888" y="5195970"/>
            <a:ext cx="5785368" cy="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5E0CA5BD-6EF8-42D9-B601-480864721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24" y="1622807"/>
            <a:ext cx="7453242" cy="170813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7FBA572-B5E9-4A93-AFB3-195994CE88BA}"/>
              </a:ext>
            </a:extLst>
          </p:cNvPr>
          <p:cNvSpPr/>
          <p:nvPr/>
        </p:nvSpPr>
        <p:spPr>
          <a:xfrm>
            <a:off x="7473280" y="2153708"/>
            <a:ext cx="2467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cypher_reverse_1.exe</a:t>
            </a:r>
          </a:p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第二次作业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57174B-4884-4D88-8420-B7004C2CAB6C}"/>
              </a:ext>
            </a:extLst>
          </p:cNvPr>
          <p:cNvCxnSpPr/>
          <p:nvPr/>
        </p:nvCxnSpPr>
        <p:spPr>
          <a:xfrm>
            <a:off x="560512" y="3356992"/>
            <a:ext cx="58326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359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96544"/>
          </a:xfrm>
        </p:spPr>
        <p:txBody>
          <a:bodyPr>
            <a:normAutofit fontScale="92500"/>
          </a:bodyPr>
          <a:lstStyle/>
          <a:p>
            <a:pPr lvl="1" algn="just"/>
            <a:r>
              <a:rPr lang="en-US" altLang="zh-CN" dirty="0">
                <a:cs typeface="+mn-ea"/>
                <a:sym typeface="+mn-lt"/>
              </a:rPr>
              <a:t>4 </a:t>
            </a:r>
            <a:r>
              <a:rPr lang="en-US" altLang="zh-CN" dirty="0" err="1">
                <a:cs typeface="+mn-ea"/>
                <a:sym typeface="+mn-lt"/>
              </a:rPr>
              <a:t>FileAlignment</a:t>
            </a:r>
            <a:r>
              <a:rPr lang="zh-CN" altLang="en-US" dirty="0">
                <a:cs typeface="+mn-ea"/>
                <a:sym typeface="+mn-lt"/>
              </a:rPr>
              <a:t> 与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SectionAlignment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文件的</a:t>
            </a:r>
            <a:r>
              <a:rPr lang="en-US" altLang="zh-CN" dirty="0">
                <a:cs typeface="+mn-ea"/>
                <a:sym typeface="+mn-lt"/>
              </a:rPr>
              <a:t>Body</a:t>
            </a:r>
            <a:r>
              <a:rPr lang="zh-CN" altLang="en-US" dirty="0">
                <a:cs typeface="+mn-ea"/>
                <a:sym typeface="+mn-lt"/>
              </a:rPr>
              <a:t>部分划分为若干节区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en-US" altLang="zh-CN" dirty="0" err="1">
                <a:cs typeface="+mn-ea"/>
                <a:sym typeface="+mn-lt"/>
              </a:rPr>
              <a:t>FileAlignment</a:t>
            </a:r>
            <a:r>
              <a:rPr lang="en-US" altLang="zh-CN" dirty="0">
                <a:cs typeface="+mn-ea"/>
                <a:sym typeface="+mn-lt"/>
              </a:rPr>
              <a:t>         </a:t>
            </a:r>
            <a:r>
              <a:rPr lang="zh-CN" altLang="en-US" dirty="0">
                <a:cs typeface="+mn-ea"/>
                <a:sym typeface="+mn-lt"/>
              </a:rPr>
              <a:t>指定了节区在文件系统中的最小单位</a:t>
            </a:r>
            <a:r>
              <a:rPr lang="en-US" altLang="zh-CN" dirty="0">
                <a:cs typeface="+mn-ea"/>
                <a:sym typeface="+mn-lt"/>
              </a:rPr>
              <a:t>, 0x200</a:t>
            </a:r>
          </a:p>
          <a:p>
            <a:pPr lvl="3" algn="just"/>
            <a:r>
              <a:rPr lang="en-US" altLang="zh-CN" dirty="0" err="1">
                <a:cs typeface="+mn-ea"/>
                <a:sym typeface="+mn-lt"/>
              </a:rPr>
              <a:t>SectionAlignment</a:t>
            </a:r>
            <a:r>
              <a:rPr lang="en-US" altLang="zh-CN" dirty="0">
                <a:cs typeface="+mn-ea"/>
                <a:sym typeface="+mn-lt"/>
              </a:rPr>
              <a:t>  </a:t>
            </a:r>
            <a:r>
              <a:rPr lang="zh-CN" altLang="en-US" dirty="0">
                <a:cs typeface="+mn-ea"/>
                <a:sym typeface="+mn-lt"/>
              </a:rPr>
              <a:t>指定了节区在内存中的最小单位</a:t>
            </a:r>
            <a:r>
              <a:rPr lang="en-US" altLang="zh-CN" dirty="0">
                <a:cs typeface="+mn-ea"/>
                <a:sym typeface="+mn-lt"/>
              </a:rPr>
              <a:t>, 0x1000</a:t>
            </a: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磁盘文件或内存的节区大小必定为</a:t>
            </a:r>
            <a:r>
              <a:rPr lang="en-US" altLang="zh-CN" dirty="0" err="1">
                <a:cs typeface="+mn-ea"/>
                <a:sym typeface="+mn-lt"/>
              </a:rPr>
              <a:t>FileAlignment</a:t>
            </a:r>
            <a:r>
              <a:rPr lang="zh-CN" altLang="en-US" dirty="0">
                <a:cs typeface="+mn-ea"/>
                <a:sym typeface="+mn-lt"/>
              </a:rPr>
              <a:t>或</a:t>
            </a:r>
            <a:r>
              <a:rPr lang="en-US" altLang="zh-CN" dirty="0" err="1">
                <a:cs typeface="+mn-ea"/>
                <a:sym typeface="+mn-lt"/>
              </a:rPr>
              <a:t>SectionAlignment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的整数倍</a:t>
            </a: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5 </a:t>
            </a:r>
            <a:r>
              <a:rPr lang="en-US" altLang="zh-CN" dirty="0" err="1">
                <a:solidFill>
                  <a:srgbClr val="00B050"/>
                </a:solidFill>
                <a:cs typeface="+mn-ea"/>
                <a:sym typeface="+mn-lt"/>
              </a:rPr>
              <a:t>SizeOfImage</a:t>
            </a:r>
            <a:endParaRPr lang="zh-CN" altLang="en-US" dirty="0">
              <a:solidFill>
                <a:srgbClr val="00B05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加载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文件时，</a:t>
            </a:r>
            <a:r>
              <a:rPr lang="en-US" altLang="zh-CN" dirty="0" err="1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SizeOfImage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指定了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PE Image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在虚拟内存中所占的空间大小</a:t>
            </a: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6 </a:t>
            </a:r>
            <a:r>
              <a:rPr lang="en-US" altLang="zh-CN" dirty="0" err="1">
                <a:cs typeface="+mn-ea"/>
                <a:sym typeface="+mn-lt"/>
              </a:rPr>
              <a:t>SizeOfHeaders</a:t>
            </a:r>
            <a:endParaRPr lang="zh-CN" altLang="en-US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该字段表明了整个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文件头部的大小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须为 </a:t>
            </a:r>
            <a:r>
              <a:rPr lang="en-US" altLang="zh-CN" dirty="0" err="1">
                <a:cs typeface="+mn-ea"/>
                <a:sym typeface="+mn-lt"/>
              </a:rPr>
              <a:t>FileAlignment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的整数倍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389614615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PE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简介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检查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格式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内存映像结构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基址重定位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导入表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导出表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3386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464496"/>
          </a:xfrm>
        </p:spPr>
        <p:txBody>
          <a:bodyPr/>
          <a:lstStyle/>
          <a:p>
            <a:pPr lvl="1"/>
            <a:r>
              <a:rPr lang="en-US" altLang="zh-CN" dirty="0">
                <a:cs typeface="+mn-ea"/>
                <a:sym typeface="+mn-lt"/>
              </a:rPr>
              <a:t>7 Subsystem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该字段用于区分系统驱动文件与普通可执行文件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8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NumberOfRvaAndSizes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该字段表明了下面出现的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DataDirectory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数组的个数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3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一般来说该值为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16</a:t>
            </a:r>
          </a:p>
          <a:p>
            <a:pPr lvl="3"/>
            <a:endParaRPr lang="zh-CN" altLang="en-US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9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DataDirectory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2"/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DataDirectory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是由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IMAGE_DATA_DIRECTORY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结构体构成的数组，数组的每项都有不同的意义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259994441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24536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3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DLL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格式检查主要针对于</a:t>
            </a:r>
            <a:r>
              <a:rPr lang="en-US" altLang="zh-CN" dirty="0">
                <a:cs typeface="+mn-ea"/>
                <a:sym typeface="+mn-lt"/>
              </a:rPr>
              <a:t>MS-DOS</a:t>
            </a:r>
            <a:r>
              <a:rPr lang="zh-CN" altLang="en-US" dirty="0">
                <a:cs typeface="+mn-ea"/>
                <a:sym typeface="+mn-lt"/>
              </a:rPr>
              <a:t>头和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要求</a:t>
            </a:r>
            <a:r>
              <a:rPr lang="en-US" altLang="zh-CN" dirty="0">
                <a:cs typeface="+mn-ea"/>
                <a:sym typeface="+mn-lt"/>
              </a:rPr>
              <a:t>MS-DOS</a:t>
            </a:r>
            <a:r>
              <a:rPr lang="zh-CN" altLang="en-US" dirty="0">
                <a:cs typeface="+mn-ea"/>
                <a:sym typeface="+mn-lt"/>
              </a:rPr>
              <a:t>头和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</a:t>
            </a:r>
            <a:r>
              <a:rPr lang="en-US" altLang="zh-CN" sz="1200" dirty="0">
                <a:cs typeface="+mn-ea"/>
                <a:sym typeface="+mn-lt"/>
              </a:rPr>
              <a:t> </a:t>
            </a:r>
            <a:r>
              <a:rPr lang="zh-CN" altLang="en-US" dirty="0">
                <a:cs typeface="+mn-ea"/>
                <a:sym typeface="+mn-lt"/>
              </a:rPr>
              <a:t>的签名与规定相同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其中</a:t>
            </a:r>
            <a:r>
              <a:rPr lang="en-US" altLang="zh-CN" dirty="0">
                <a:cs typeface="+mn-ea"/>
                <a:sym typeface="+mn-lt"/>
              </a:rPr>
              <a:t>MS-DOS</a:t>
            </a:r>
            <a:r>
              <a:rPr lang="zh-CN" altLang="en-US" dirty="0">
                <a:cs typeface="+mn-ea"/>
                <a:sym typeface="+mn-lt"/>
              </a:rPr>
              <a:t>头的签名为</a:t>
            </a:r>
            <a:r>
              <a:rPr lang="en-US" altLang="zh-CN" dirty="0">
                <a:cs typeface="+mn-ea"/>
                <a:sym typeface="+mn-lt"/>
              </a:rPr>
              <a:t>0x4D5A</a:t>
            </a:r>
            <a:r>
              <a:rPr lang="zh-CN" altLang="en-US" dirty="0">
                <a:cs typeface="+mn-ea"/>
                <a:sym typeface="+mn-lt"/>
              </a:rPr>
              <a:t>即</a:t>
            </a:r>
            <a:r>
              <a:rPr lang="en-US" altLang="zh-CN" dirty="0">
                <a:cs typeface="+mn-ea"/>
                <a:sym typeface="+mn-lt"/>
              </a:rPr>
              <a:t>ASCII</a:t>
            </a:r>
            <a:r>
              <a:rPr lang="zh-CN" altLang="en-US" dirty="0">
                <a:cs typeface="+mn-ea"/>
                <a:sym typeface="+mn-lt"/>
              </a:rPr>
              <a:t>码的</a:t>
            </a:r>
            <a:r>
              <a:rPr lang="en-US" altLang="zh-CN" dirty="0">
                <a:cs typeface="+mn-ea"/>
                <a:sym typeface="+mn-lt"/>
              </a:rPr>
              <a:t>”MZ”</a:t>
            </a: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通过</a:t>
            </a:r>
            <a:r>
              <a:rPr lang="en-US" altLang="zh-CN" dirty="0">
                <a:cs typeface="+mn-ea"/>
                <a:sym typeface="+mn-lt"/>
              </a:rPr>
              <a:t>MS-DOS</a:t>
            </a:r>
            <a:r>
              <a:rPr lang="zh-CN" altLang="en-US" dirty="0">
                <a:cs typeface="+mn-ea"/>
                <a:sym typeface="+mn-lt"/>
              </a:rPr>
              <a:t>头中的 </a:t>
            </a:r>
            <a:r>
              <a:rPr lang="en-US" altLang="zh-CN" dirty="0" err="1">
                <a:cs typeface="+mn-ea"/>
                <a:sym typeface="+mn-lt"/>
              </a:rPr>
              <a:t>AddressOfNewExeHeader</a:t>
            </a:r>
            <a:r>
              <a:rPr lang="en-US" altLang="zh-CN" dirty="0">
                <a:cs typeface="+mn-ea"/>
                <a:sym typeface="+mn-lt"/>
              </a:rPr>
              <a:t> (</a:t>
            </a:r>
            <a:r>
              <a:rPr lang="en-US" altLang="zh-CN" dirty="0" err="1">
                <a:cs typeface="+mn-ea"/>
                <a:sym typeface="+mn-lt"/>
              </a:rPr>
              <a:t>e_lfanew</a:t>
            </a:r>
            <a:r>
              <a:rPr lang="en-US" altLang="zh-CN" dirty="0">
                <a:cs typeface="+mn-ea"/>
                <a:sym typeface="+mn-lt"/>
              </a:rPr>
              <a:t>) </a:t>
            </a:r>
            <a:r>
              <a:rPr lang="zh-CN" altLang="en-US" dirty="0">
                <a:cs typeface="+mn-ea"/>
                <a:sym typeface="+mn-lt"/>
              </a:rPr>
              <a:t>成员变量找到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检查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头签名为</a:t>
            </a:r>
            <a:r>
              <a:rPr lang="en-US" altLang="zh-CN" dirty="0">
                <a:cs typeface="+mn-ea"/>
                <a:sym typeface="+mn-lt"/>
              </a:rPr>
              <a:t>0x50450000, </a:t>
            </a:r>
            <a:r>
              <a:rPr lang="zh-CN" altLang="en-US" dirty="0">
                <a:cs typeface="+mn-ea"/>
                <a:sym typeface="+mn-lt"/>
              </a:rPr>
              <a:t>即 </a:t>
            </a:r>
            <a:r>
              <a:rPr lang="en-US" altLang="zh-CN" dirty="0">
                <a:cs typeface="+mn-ea"/>
                <a:sym typeface="+mn-lt"/>
              </a:rPr>
              <a:t>ASCII </a:t>
            </a:r>
            <a:r>
              <a:rPr lang="zh-CN" altLang="en-US" dirty="0">
                <a:cs typeface="+mn-ea"/>
                <a:sym typeface="+mn-lt"/>
              </a:rPr>
              <a:t>的“</a:t>
            </a:r>
            <a:r>
              <a:rPr lang="en-US" altLang="zh-CN" dirty="0">
                <a:cs typeface="+mn-ea"/>
                <a:sym typeface="+mn-lt"/>
              </a:rPr>
              <a:t>PE\0\0</a:t>
            </a:r>
            <a:r>
              <a:rPr lang="zh-CN" altLang="en-US" dirty="0">
                <a:cs typeface="+mn-ea"/>
                <a:sym typeface="+mn-lt"/>
              </a:rPr>
              <a:t>”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当发现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头中</a:t>
            </a:r>
            <a:r>
              <a:rPr lang="en-US" altLang="zh-CN" dirty="0" err="1">
                <a:cs typeface="+mn-ea"/>
                <a:sym typeface="+mn-lt"/>
              </a:rPr>
              <a:t>FileHeader</a:t>
            </a:r>
            <a:r>
              <a:rPr lang="zh-CN" altLang="en-US" dirty="0">
                <a:cs typeface="+mn-ea"/>
                <a:sym typeface="+mn-lt"/>
              </a:rPr>
              <a:t>中的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Characteristics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中的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IMAGE_FILE_DLL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位为真</a:t>
            </a:r>
            <a:r>
              <a:rPr lang="zh-CN" altLang="en-US" dirty="0">
                <a:cs typeface="+mn-ea"/>
                <a:sym typeface="+mn-lt"/>
              </a:rPr>
              <a:t>时，即可以判断该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文件是否为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en-US" altLang="zh-CN" sz="2000" dirty="0">
                <a:cs typeface="+mn-ea"/>
                <a:sym typeface="+mn-lt"/>
              </a:rPr>
              <a:t> 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66608936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473E15-B558-4621-B308-7FC961E5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800"/>
            <a:ext cx="8481392" cy="44173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A8EC2AC-5E9F-42DB-8317-F219624EF02A}"/>
              </a:ext>
            </a:extLst>
          </p:cNvPr>
          <p:cNvSpPr/>
          <p:nvPr/>
        </p:nvSpPr>
        <p:spPr>
          <a:xfrm>
            <a:off x="4664968" y="616530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ida.dll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435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PE</a:t>
            </a:r>
            <a:r>
              <a:rPr lang="zh-CN" altLang="en-US" dirty="0">
                <a:cs typeface="+mn-ea"/>
                <a:sym typeface="+mn-lt"/>
              </a:rPr>
              <a:t>简介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检查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格式</a:t>
            </a: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三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内存映像结构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基址重定位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导入表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导出表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800896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在检查了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文件格式之后，第二步是将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文件从硬盘中映射到内存映像结构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</a:t>
            </a:r>
          </a:p>
        </p:txBody>
      </p:sp>
      <p:pic>
        <p:nvPicPr>
          <p:cNvPr id="2050" name="Picture 2" descr="What is Uninst.exe? - Software Tested">
            <a:extLst>
              <a:ext uri="{FF2B5EF4-FFF2-40B4-BE49-F238E27FC236}">
                <a16:creationId xmlns:a16="http://schemas.microsoft.com/office/drawing/2014/main" id="{F02DFA8D-0B08-43C6-B334-73325EE3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3501008"/>
            <a:ext cx="3600400" cy="24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m Memory icon PNG and SVG Vector Free Download">
            <a:extLst>
              <a:ext uri="{FF2B5EF4-FFF2-40B4-BE49-F238E27FC236}">
                <a16:creationId xmlns:a16="http://schemas.microsoft.com/office/drawing/2014/main" id="{2A182A1F-5FED-413F-AE25-323CDC203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9" y="3585018"/>
            <a:ext cx="259730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402356DC-86E2-4ACF-AC50-A8114C30CC0E}"/>
              </a:ext>
            </a:extLst>
          </p:cNvPr>
          <p:cNvSpPr/>
          <p:nvPr/>
        </p:nvSpPr>
        <p:spPr>
          <a:xfrm>
            <a:off x="3822393" y="4017066"/>
            <a:ext cx="2232248" cy="13681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7CB304-C79B-4BA7-AB3C-892532EAC553}"/>
              </a:ext>
            </a:extLst>
          </p:cNvPr>
          <p:cNvSpPr txBox="1"/>
          <p:nvPr/>
        </p:nvSpPr>
        <p:spPr>
          <a:xfrm>
            <a:off x="3862562" y="451647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硬盘映射到内存</a:t>
            </a:r>
          </a:p>
        </p:txBody>
      </p:sp>
    </p:spTree>
    <p:extLst>
      <p:ext uri="{BB962C8B-B14F-4D97-AF65-F5344CB8AC3E}">
        <p14:creationId xmlns:p14="http://schemas.microsoft.com/office/powerpoint/2010/main" val="225726018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E034F2-05AE-FF35-FE29-5F1B657F93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462"/>
            <a:ext cx="9906000" cy="51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039467-9247-8D19-9058-741A9A730F2F}"/>
              </a:ext>
            </a:extLst>
          </p:cNvPr>
          <p:cNvSpPr txBox="1"/>
          <p:nvPr/>
        </p:nvSpPr>
        <p:spPr>
          <a:xfrm>
            <a:off x="0" y="6577607"/>
            <a:ext cx="990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参考 https://raw.githubusercontent.com/corkami/pics/master/binary/pe101/pe101.png</a:t>
            </a:r>
          </a:p>
        </p:txBody>
      </p:sp>
    </p:spTree>
    <p:extLst>
      <p:ext uri="{BB962C8B-B14F-4D97-AF65-F5344CB8AC3E}">
        <p14:creationId xmlns:p14="http://schemas.microsoft.com/office/powerpoint/2010/main" val="5416854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</a:t>
            </a:r>
            <a:r>
              <a:rPr lang="zh-CN" altLang="en-US" dirty="0">
                <a:cs typeface="+mn-ea"/>
                <a:sym typeface="+mn-lt"/>
              </a:rPr>
              <a:t>最小基本单元</a:t>
            </a:r>
          </a:p>
          <a:p>
            <a:r>
              <a:rPr lang="en-US" altLang="zh-CN" dirty="0">
                <a:cs typeface="+mn-ea"/>
                <a:sym typeface="+mn-lt"/>
              </a:rPr>
              <a:t>2.</a:t>
            </a:r>
            <a:r>
              <a:rPr lang="zh-CN" altLang="en-US" dirty="0">
                <a:cs typeface="+mn-ea"/>
                <a:sym typeface="+mn-lt"/>
              </a:rPr>
              <a:t>程序处理</a:t>
            </a:r>
          </a:p>
          <a:p>
            <a:r>
              <a:rPr lang="en-US" altLang="zh-CN" dirty="0">
                <a:cs typeface="+mn-ea"/>
                <a:sym typeface="+mn-lt"/>
              </a:rPr>
              <a:t>3.RVA &amp; VA</a:t>
            </a:r>
          </a:p>
          <a:p>
            <a:r>
              <a:rPr lang="en-US" altLang="zh-CN" dirty="0">
                <a:cs typeface="+mn-ea"/>
                <a:sym typeface="+mn-lt"/>
              </a:rPr>
              <a:t>4.</a:t>
            </a:r>
            <a:r>
              <a:rPr lang="zh-CN" altLang="en-US" dirty="0">
                <a:cs typeface="+mn-ea"/>
                <a:sym typeface="+mn-lt"/>
              </a:rPr>
              <a:t>从文件偏移到相对虚拟地址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</a:t>
            </a:r>
          </a:p>
        </p:txBody>
      </p:sp>
    </p:spTree>
    <p:extLst>
      <p:ext uri="{BB962C8B-B14F-4D97-AF65-F5344CB8AC3E}">
        <p14:creationId xmlns:p14="http://schemas.microsoft.com/office/powerpoint/2010/main" val="286374758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4529708" cy="504056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1.</a:t>
            </a:r>
            <a:r>
              <a:rPr lang="zh-CN" altLang="en-US" dirty="0">
                <a:cs typeface="+mn-ea"/>
                <a:sym typeface="+mn-lt"/>
              </a:rPr>
              <a:t>最小基本单元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计算机中，为了提高处理文件过程中，内存的效率，使用“最小基本单元”这一概念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PE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文件映射到内存后节区的起始位置应该为该最小基本单元的倍数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在最小基本单元中空余的空间填</a:t>
            </a:r>
            <a:r>
              <a:rPr lang="en-US" altLang="zh-CN" dirty="0">
                <a:cs typeface="+mn-ea"/>
                <a:sym typeface="+mn-lt"/>
              </a:rPr>
              <a:t>NULL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最小基本单元</a:t>
            </a:r>
          </a:p>
        </p:txBody>
      </p:sp>
      <p:pic>
        <p:nvPicPr>
          <p:cNvPr id="6" name="Picture 4" descr="PE File Format 0x01">
            <a:extLst>
              <a:ext uri="{FF2B5EF4-FFF2-40B4-BE49-F238E27FC236}">
                <a16:creationId xmlns:a16="http://schemas.microsoft.com/office/drawing/2014/main" id="{69C92CB8-6FB2-4C21-B300-518DC5431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456" y="1966067"/>
            <a:ext cx="4896544" cy="436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CAFFF3-B81F-4072-B91A-5B856E569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592" y="6411016"/>
            <a:ext cx="2376264" cy="3558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B3E2C6-1198-4456-97C5-07C7EBE22E8B}"/>
              </a:ext>
            </a:extLst>
          </p:cNvPr>
          <p:cNvSpPr txBox="1"/>
          <p:nvPr/>
        </p:nvSpPr>
        <p:spPr>
          <a:xfrm>
            <a:off x="4280610" y="64076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4KB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66F8788-68BC-4873-AC1F-A4C302D3A3B0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656856" y="6588949"/>
            <a:ext cx="623754" cy="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D39B8682-4647-4DE8-9D6D-7EF0587AF71C}"/>
              </a:ext>
            </a:extLst>
          </p:cNvPr>
          <p:cNvSpPr/>
          <p:nvPr/>
        </p:nvSpPr>
        <p:spPr>
          <a:xfrm>
            <a:off x="9332332" y="4149080"/>
            <a:ext cx="504056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B4FAB80-BC9F-4C88-80CB-9F79E5CD29E6}"/>
              </a:ext>
            </a:extLst>
          </p:cNvPr>
          <p:cNvSpPr/>
          <p:nvPr/>
        </p:nvSpPr>
        <p:spPr>
          <a:xfrm>
            <a:off x="9320829" y="2375192"/>
            <a:ext cx="504056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D4F30B0-927C-4BEA-8520-7ADD4B95BED1}"/>
              </a:ext>
            </a:extLst>
          </p:cNvPr>
          <p:cNvSpPr/>
          <p:nvPr/>
        </p:nvSpPr>
        <p:spPr>
          <a:xfrm>
            <a:off x="9332332" y="4875738"/>
            <a:ext cx="504056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FE4D3F1-94AE-4B7A-B100-A58A5047BFF5}"/>
              </a:ext>
            </a:extLst>
          </p:cNvPr>
          <p:cNvSpPr/>
          <p:nvPr/>
        </p:nvSpPr>
        <p:spPr>
          <a:xfrm>
            <a:off x="9320829" y="5615167"/>
            <a:ext cx="504056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2EA66AE-5A69-4A84-8AA1-ED1F10FE1D09}"/>
              </a:ext>
            </a:extLst>
          </p:cNvPr>
          <p:cNvSpPr/>
          <p:nvPr/>
        </p:nvSpPr>
        <p:spPr>
          <a:xfrm>
            <a:off x="9320829" y="6138572"/>
            <a:ext cx="504056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49B1E7-74E2-44D4-8B06-F40C1F34B6CD}"/>
              </a:ext>
            </a:extLst>
          </p:cNvPr>
          <p:cNvSpPr/>
          <p:nvPr/>
        </p:nvSpPr>
        <p:spPr>
          <a:xfrm>
            <a:off x="5097016" y="2708920"/>
            <a:ext cx="504056" cy="216024"/>
          </a:xfrm>
          <a:prstGeom prst="ellips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4D289C5-90D3-4776-9135-2B5FF5ADE912}"/>
              </a:ext>
            </a:extLst>
          </p:cNvPr>
          <p:cNvSpPr/>
          <p:nvPr/>
        </p:nvSpPr>
        <p:spPr>
          <a:xfrm>
            <a:off x="5097016" y="4221088"/>
            <a:ext cx="504056" cy="216024"/>
          </a:xfrm>
          <a:prstGeom prst="ellips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453FDFB-289E-4979-B47B-BB16183DD4C4}"/>
              </a:ext>
            </a:extLst>
          </p:cNvPr>
          <p:cNvSpPr/>
          <p:nvPr/>
        </p:nvSpPr>
        <p:spPr>
          <a:xfrm>
            <a:off x="5073896" y="4777797"/>
            <a:ext cx="504056" cy="216024"/>
          </a:xfrm>
          <a:prstGeom prst="ellips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5BDB7A8-AA2F-4B30-938C-525AF2A75825}"/>
              </a:ext>
            </a:extLst>
          </p:cNvPr>
          <p:cNvSpPr/>
          <p:nvPr/>
        </p:nvSpPr>
        <p:spPr>
          <a:xfrm>
            <a:off x="5097016" y="5301208"/>
            <a:ext cx="504056" cy="216024"/>
          </a:xfrm>
          <a:prstGeom prst="ellips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7811796-ECD7-4D8D-8DAF-6613D74D15C2}"/>
              </a:ext>
            </a:extLst>
          </p:cNvPr>
          <p:cNvSpPr/>
          <p:nvPr/>
        </p:nvSpPr>
        <p:spPr>
          <a:xfrm>
            <a:off x="5097016" y="5733256"/>
            <a:ext cx="504056" cy="216024"/>
          </a:xfrm>
          <a:prstGeom prst="ellips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8411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210228" cy="396044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2.</a:t>
            </a:r>
            <a:r>
              <a:rPr lang="zh-CN" altLang="en-US" dirty="0">
                <a:cs typeface="+mn-ea"/>
                <a:sym typeface="+mn-lt"/>
              </a:rPr>
              <a:t>程序处理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首先将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文件的</a:t>
            </a:r>
            <a:r>
              <a:rPr lang="en-US" altLang="zh-CN" dirty="0">
                <a:cs typeface="+mn-ea"/>
                <a:sym typeface="+mn-lt"/>
              </a:rPr>
              <a:t>MS-DOS</a:t>
            </a:r>
            <a:r>
              <a:rPr lang="zh-CN" altLang="en-US" dirty="0">
                <a:cs typeface="+mn-ea"/>
                <a:sym typeface="+mn-lt"/>
              </a:rPr>
              <a:t>头，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头以及节区头拷贝到开辟的内存空间的首地址处。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下面的代码中</a:t>
            </a:r>
            <a:r>
              <a:rPr lang="en-US" altLang="zh-CN" dirty="0" err="1">
                <a:cs typeface="+mn-ea"/>
                <a:sym typeface="+mn-lt"/>
              </a:rPr>
              <a:t>pFileBuf</a:t>
            </a:r>
            <a:r>
              <a:rPr lang="zh-CN" altLang="en-US" dirty="0">
                <a:cs typeface="+mn-ea"/>
                <a:sym typeface="+mn-lt"/>
              </a:rPr>
              <a:t>存储了从硬盘中读取的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数据，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pFileBuf_New</a:t>
            </a:r>
            <a:r>
              <a:rPr lang="zh-CN" altLang="en-US" dirty="0">
                <a:cs typeface="+mn-ea"/>
                <a:sym typeface="+mn-lt"/>
              </a:rPr>
              <a:t>为依据</a:t>
            </a:r>
            <a:r>
              <a:rPr lang="en-US" altLang="zh-CN" dirty="0" err="1">
                <a:cs typeface="+mn-ea"/>
                <a:sym typeface="+mn-lt"/>
              </a:rPr>
              <a:t>SizeofImage</a:t>
            </a:r>
            <a:r>
              <a:rPr lang="zh-CN" altLang="en-US" dirty="0">
                <a:cs typeface="+mn-ea"/>
                <a:sym typeface="+mn-lt"/>
              </a:rPr>
              <a:t>开辟的新内存空间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头部大小可由可选头的</a:t>
            </a:r>
            <a:r>
              <a:rPr lang="en-US" altLang="zh-CN" dirty="0" err="1">
                <a:cs typeface="+mn-ea"/>
                <a:sym typeface="+mn-lt"/>
              </a:rPr>
              <a:t>SizeOfHeaders</a:t>
            </a:r>
            <a:r>
              <a:rPr lang="zh-CN" altLang="en-US" dirty="0">
                <a:cs typeface="+mn-ea"/>
                <a:sym typeface="+mn-lt"/>
              </a:rPr>
              <a:t>成员变量获得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程序处理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81532"/>
              </p:ext>
            </p:extLst>
          </p:nvPr>
        </p:nvGraphicFramePr>
        <p:xfrm>
          <a:off x="1064568" y="5733256"/>
          <a:ext cx="8501122" cy="551625"/>
        </p:xfrm>
        <a:graphic>
          <a:graphicData uri="http://schemas.openxmlformats.org/drawingml/2006/table">
            <a:tbl>
              <a:tblPr/>
              <a:tblGrid>
                <a:gridCol w="8501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err="1"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m_dwSizeOfHeader</a:t>
                      </a:r>
                      <a:r>
                        <a:rPr lang="en-US" sz="1400" b="1" kern="0" dirty="0"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= </a:t>
                      </a:r>
                      <a:r>
                        <a:rPr lang="en-US" sz="1400" b="1" kern="0" dirty="0" err="1"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m_pNtHeader</a:t>
                      </a:r>
                      <a:r>
                        <a:rPr lang="en-US" sz="1400" b="1" kern="0" dirty="0"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-&gt;</a:t>
                      </a:r>
                      <a:r>
                        <a:rPr lang="en-US" sz="1400" b="1" kern="0" dirty="0" err="1"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OptionalHeader.SizeOfHeaders</a:t>
                      </a:r>
                      <a:r>
                        <a:rPr lang="en-US" sz="1400" b="1" kern="0" dirty="0"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memcpy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400" b="1" kern="0" dirty="0" err="1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pFileBuf_New</a:t>
                      </a:r>
                      <a:r>
                        <a:rPr lang="en-US" sz="1400" kern="0" dirty="0" err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en-US" sz="1400" b="1" kern="0" dirty="0" err="1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m_pFileBuf</a:t>
                      </a:r>
                      <a:r>
                        <a:rPr lang="en-US" sz="1400" kern="0" dirty="0" err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m_dwSizeOfHeader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89240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84784"/>
            <a:ext cx="9210228" cy="3744416"/>
          </a:xfrm>
        </p:spPr>
        <p:txBody>
          <a:bodyPr/>
          <a:lstStyle/>
          <a:p>
            <a:pPr lvl="1"/>
            <a:r>
              <a:rPr lang="en-US" altLang="zh-CN" dirty="0">
                <a:cs typeface="+mn-ea"/>
                <a:sym typeface="+mn-lt"/>
              </a:rPr>
              <a:t>Windows</a:t>
            </a:r>
            <a:r>
              <a:rPr lang="zh-CN" altLang="en-US" dirty="0">
                <a:cs typeface="+mn-ea"/>
                <a:sym typeface="+mn-lt"/>
              </a:rPr>
              <a:t>提供了一个宏</a:t>
            </a:r>
            <a:r>
              <a:rPr lang="en-US" altLang="zh-CN" dirty="0">
                <a:cs typeface="+mn-ea"/>
                <a:sym typeface="+mn-lt"/>
              </a:rPr>
              <a:t>IMAGE_FIRST_SECTION</a:t>
            </a:r>
            <a:r>
              <a:rPr lang="zh-CN" altLang="en-US" dirty="0">
                <a:cs typeface="+mn-ea"/>
                <a:sym typeface="+mn-lt"/>
              </a:rPr>
              <a:t>，可以根据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头直接返回第一个节区头的指针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由每个节区头中的</a:t>
            </a:r>
            <a:r>
              <a:rPr lang="en-US" altLang="zh-CN" dirty="0" err="1">
                <a:cs typeface="+mn-ea"/>
                <a:sym typeface="+mn-lt"/>
              </a:rPr>
              <a:t>PointerToRawData</a:t>
            </a:r>
            <a:r>
              <a:rPr lang="zh-CN" altLang="en-US" dirty="0">
                <a:cs typeface="+mn-ea"/>
                <a:sym typeface="+mn-lt"/>
              </a:rPr>
              <a:t>（指针指向的原始数据），</a:t>
            </a:r>
            <a:r>
              <a:rPr lang="en-US" altLang="zh-CN" dirty="0" err="1">
                <a:cs typeface="+mn-ea"/>
                <a:sym typeface="+mn-lt"/>
              </a:rPr>
              <a:t>VirtualAddress</a:t>
            </a:r>
            <a:r>
              <a:rPr lang="zh-CN" altLang="en-US" dirty="0">
                <a:cs typeface="+mn-ea"/>
                <a:sym typeface="+mn-lt"/>
              </a:rPr>
              <a:t>以及</a:t>
            </a:r>
            <a:r>
              <a:rPr lang="en-US" altLang="zh-CN" dirty="0" err="1">
                <a:cs typeface="+mn-ea"/>
                <a:sym typeface="+mn-lt"/>
              </a:rPr>
              <a:t>SizeOfRawData</a:t>
            </a:r>
            <a:r>
              <a:rPr lang="zh-CN" altLang="en-US" dirty="0">
                <a:cs typeface="+mn-ea"/>
                <a:sym typeface="+mn-lt"/>
              </a:rPr>
              <a:t>成员变量，可以获知每个节区的数据在</a:t>
            </a:r>
            <a:r>
              <a:rPr lang="en-US" altLang="zh-CN" dirty="0" err="1">
                <a:cs typeface="+mn-ea"/>
                <a:sym typeface="+mn-lt"/>
              </a:rPr>
              <a:t>pFileBuf</a:t>
            </a:r>
            <a:r>
              <a:rPr lang="zh-CN" altLang="en-US" dirty="0">
                <a:cs typeface="+mn-ea"/>
                <a:sym typeface="+mn-lt"/>
              </a:rPr>
              <a:t>中的首地址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即 </a:t>
            </a:r>
            <a:r>
              <a:rPr lang="en-US" altLang="zh-CN" dirty="0" err="1">
                <a:cs typeface="+mn-ea"/>
                <a:sym typeface="+mn-lt"/>
              </a:rPr>
              <a:t>pFileBuf_New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的地址 </a:t>
            </a:r>
            <a:r>
              <a:rPr lang="en-US" altLang="zh-CN" dirty="0">
                <a:cs typeface="+mn-ea"/>
                <a:sym typeface="+mn-lt"/>
              </a:rPr>
              <a:t>+ </a:t>
            </a:r>
            <a:r>
              <a:rPr lang="en-US" altLang="zh-CN" dirty="0" err="1">
                <a:cs typeface="+mn-ea"/>
                <a:sym typeface="+mn-lt"/>
              </a:rPr>
              <a:t>VirtualAddress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程序处理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497766"/>
              </p:ext>
            </p:extLst>
          </p:nvPr>
        </p:nvGraphicFramePr>
        <p:xfrm>
          <a:off x="847216" y="4725144"/>
          <a:ext cx="8858312" cy="1800200"/>
        </p:xfrm>
        <a:graphic>
          <a:graphicData uri="http://schemas.openxmlformats.org/drawingml/2006/table">
            <a:tbl>
              <a:tblPr/>
              <a:tblGrid>
                <a:gridCol w="885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0200">
                <a:tc>
                  <a:txBody>
                    <a:bodyPr/>
                    <a:lstStyle/>
                    <a:p>
                      <a:pPr indent="254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PIMAGE_SECTION_HEADER 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pSectionHeader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IMAGE_FIRST_SECTION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m_pNtHeader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for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&lt;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m_dwSectionNum</a:t>
                      </a:r>
                      <a:r>
                        <a:rPr lang="en-US" sz="1400" kern="0" dirty="0" err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++,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pSectionHeader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++){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	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memcpy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pFileBuf_New</a:t>
                      </a:r>
                      <a:r>
                        <a:rPr lang="en-US" sz="1400" kern="0" dirty="0" err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pSectionHeader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-&gt;</a:t>
                      </a:r>
                      <a:r>
                        <a:rPr lang="en-US" sz="1400" b="1" kern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VirtualAddress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		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m_pFileBuf</a:t>
                      </a:r>
                      <a:r>
                        <a:rPr lang="en-US" sz="1400" kern="0" dirty="0" err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pSectionHeader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-&gt;</a:t>
                      </a:r>
                      <a:r>
                        <a:rPr lang="en-US" sz="1400" b="1" kern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PointerToRawData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		</a:t>
                      </a:r>
                      <a:r>
                        <a:rPr lang="en-US" sz="14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pSectionHeader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-&gt;</a:t>
                      </a:r>
                      <a:r>
                        <a:rPr lang="en-US" sz="1400" b="1" kern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SizeOfRawData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just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057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138220" cy="2448272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dirty="0">
                <a:cs typeface="+mn-ea"/>
                <a:sym typeface="+mn-lt"/>
              </a:rPr>
              <a:t>ortable and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E</a:t>
            </a:r>
            <a:r>
              <a:rPr lang="en-US" altLang="zh-CN" dirty="0">
                <a:cs typeface="+mn-ea"/>
                <a:sym typeface="+mn-lt"/>
              </a:rPr>
              <a:t>xecutable File Format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PE </a:t>
            </a:r>
            <a:r>
              <a:rPr lang="zh-CN" altLang="en-US" dirty="0">
                <a:cs typeface="+mn-ea"/>
                <a:sym typeface="+mn-lt"/>
              </a:rPr>
              <a:t>是 </a:t>
            </a:r>
            <a:r>
              <a:rPr lang="en-US" altLang="zh-CN" dirty="0">
                <a:cs typeface="+mn-ea"/>
                <a:sym typeface="+mn-lt"/>
              </a:rPr>
              <a:t>Windows </a:t>
            </a:r>
            <a:r>
              <a:rPr lang="zh-CN" altLang="en-US" dirty="0">
                <a:cs typeface="+mn-ea"/>
                <a:sym typeface="+mn-lt"/>
              </a:rPr>
              <a:t>操作系统平台主流的可执行文件格式</a:t>
            </a:r>
            <a:r>
              <a:rPr lang="en-US" altLang="zh-CN" dirty="0">
                <a:cs typeface="+mn-ea"/>
                <a:sym typeface="+mn-lt"/>
              </a:rPr>
              <a:t>,  </a:t>
            </a:r>
            <a:r>
              <a:rPr lang="zh-CN" altLang="en-US" dirty="0">
                <a:cs typeface="+mn-ea"/>
                <a:sym typeface="+mn-lt"/>
              </a:rPr>
              <a:t>如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.exe </a:t>
            </a:r>
            <a:r>
              <a:rPr lang="en-US" altLang="zh-CN" dirty="0">
                <a:cs typeface="+mn-ea"/>
                <a:sym typeface="+mn-lt"/>
              </a:rPr>
              <a:t>, 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.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dll</a:t>
            </a:r>
            <a:r>
              <a:rPr lang="en-US" altLang="zh-CN" dirty="0">
                <a:cs typeface="+mn-ea"/>
                <a:sym typeface="+mn-lt"/>
              </a:rPr>
              <a:t>,  .sys,  .com </a:t>
            </a:r>
            <a:r>
              <a:rPr lang="zh-CN" altLang="en-US" dirty="0">
                <a:cs typeface="+mn-ea"/>
                <a:sym typeface="+mn-lt"/>
              </a:rPr>
              <a:t>文件等，都是 </a:t>
            </a:r>
            <a:r>
              <a:rPr lang="en-US" altLang="zh-CN" dirty="0">
                <a:cs typeface="+mn-ea"/>
                <a:sym typeface="+mn-lt"/>
              </a:rPr>
              <a:t>PE </a:t>
            </a:r>
            <a:r>
              <a:rPr lang="zh-CN" altLang="en-US" dirty="0">
                <a:cs typeface="+mn-ea"/>
                <a:sym typeface="+mn-lt"/>
              </a:rPr>
              <a:t>格式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32</a:t>
            </a:r>
            <a:r>
              <a:rPr lang="zh-CN" altLang="en-US" dirty="0">
                <a:cs typeface="+mn-ea"/>
                <a:sym typeface="+mn-lt"/>
              </a:rPr>
              <a:t>位的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文件称为 </a:t>
            </a:r>
            <a:r>
              <a:rPr lang="en-US" altLang="zh-CN" dirty="0">
                <a:cs typeface="+mn-ea"/>
                <a:sym typeface="+mn-lt"/>
              </a:rPr>
              <a:t>PE32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64</a:t>
            </a:r>
            <a:r>
              <a:rPr lang="zh-CN" altLang="en-US" dirty="0">
                <a:cs typeface="+mn-ea"/>
                <a:sym typeface="+mn-lt"/>
              </a:rPr>
              <a:t>位的称为 </a:t>
            </a:r>
            <a:r>
              <a:rPr lang="en-US" altLang="zh-CN" dirty="0">
                <a:cs typeface="+mn-ea"/>
                <a:sym typeface="+mn-lt"/>
              </a:rPr>
              <a:t>PE32+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文件格式在 </a:t>
            </a:r>
            <a:r>
              <a:rPr lang="en-US" altLang="zh-CN" dirty="0" err="1">
                <a:cs typeface="+mn-ea"/>
                <a:sym typeface="+mn-lt"/>
              </a:rPr>
              <a:t>winnt.h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头中有着详细的定义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32A7717D-2E81-4BF6-B835-B403E10309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740329"/>
              </p:ext>
            </p:extLst>
          </p:nvPr>
        </p:nvGraphicFramePr>
        <p:xfrm>
          <a:off x="848544" y="4221088"/>
          <a:ext cx="8208912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5D11B9DB-7930-46AB-861C-6D5A98B32BF1}"/>
              </a:ext>
            </a:extLst>
          </p:cNvPr>
          <p:cNvSpPr/>
          <p:nvPr/>
        </p:nvSpPr>
        <p:spPr>
          <a:xfrm>
            <a:off x="7401272" y="3858853"/>
            <a:ext cx="2448272" cy="1370347"/>
          </a:xfrm>
          <a:prstGeom prst="wedgeEllipseCallout">
            <a:avLst>
              <a:gd name="adj1" fmla="val -40985"/>
              <a:gd name="adj2" fmla="val 524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800" kern="1200" dirty="0">
                <a:solidFill>
                  <a:srgbClr val="0000FF"/>
                </a:solidFill>
                <a:cs typeface="+mn-ea"/>
                <a:sym typeface="+mn-lt"/>
              </a:rPr>
              <a:t>这些信息都以</a:t>
            </a:r>
            <a:r>
              <a:rPr lang="zh-CN" altLang="zh-CN" sz="2000" b="1" kern="1200" dirty="0">
                <a:solidFill>
                  <a:srgbClr val="0000FF"/>
                </a:solidFill>
                <a:cs typeface="+mn-ea"/>
                <a:sym typeface="+mn-lt"/>
              </a:rPr>
              <a:t>结构体</a:t>
            </a:r>
            <a:r>
              <a:rPr lang="zh-CN" altLang="zh-CN" sz="1800" kern="1200" dirty="0">
                <a:solidFill>
                  <a:srgbClr val="0000FF"/>
                </a:solidFill>
                <a:cs typeface="+mn-ea"/>
                <a:sym typeface="+mn-lt"/>
              </a:rPr>
              <a:t>的形式存储在</a:t>
            </a:r>
            <a:r>
              <a:rPr lang="en-US" altLang="zh-CN" sz="1800" kern="1200" dirty="0">
                <a:solidFill>
                  <a:srgbClr val="0000FF"/>
                </a:solidFill>
                <a:cs typeface="+mn-ea"/>
                <a:sym typeface="+mn-lt"/>
              </a:rPr>
              <a:t>PE</a:t>
            </a:r>
            <a:r>
              <a:rPr lang="zh-CN" altLang="zh-CN" sz="1800" kern="1200" dirty="0">
                <a:solidFill>
                  <a:srgbClr val="0000FF"/>
                </a:solidFill>
                <a:cs typeface="+mn-ea"/>
                <a:sym typeface="+mn-lt"/>
              </a:rPr>
              <a:t>头中</a:t>
            </a:r>
          </a:p>
        </p:txBody>
      </p:sp>
    </p:spTree>
    <p:extLst>
      <p:ext uri="{BB962C8B-B14F-4D97-AF65-F5344CB8AC3E}">
        <p14:creationId xmlns:p14="http://schemas.microsoft.com/office/powerpoint/2010/main" val="2182939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752528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3.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RVA</a:t>
            </a:r>
            <a:r>
              <a:rPr lang="en-US" altLang="zh-CN" dirty="0">
                <a:cs typeface="+mn-ea"/>
                <a:sym typeface="+mn-lt"/>
              </a:rPr>
              <a:t> &amp;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VA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RVA 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Relative Virtual Address</a:t>
            </a:r>
            <a:r>
              <a:rPr lang="zh-CN" altLang="en-US" dirty="0">
                <a:cs typeface="+mn-ea"/>
                <a:sym typeface="+mn-lt"/>
              </a:rPr>
              <a:t>，相对虚拟地址）不直接使用确定的内存地址，增加内存分配灵活性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其表示内存中相对于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文件装入基址的偏移位置，是一个“相对地址”，或称为“偏移量”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VA</a:t>
            </a:r>
            <a:r>
              <a:rPr lang="zh-CN" altLang="en-US" dirty="0">
                <a:cs typeface="+mn-ea"/>
                <a:sym typeface="+mn-lt"/>
              </a:rPr>
              <a:t>指的是进程装入内存后实际的内存地址，被称为虚拟地址（</a:t>
            </a:r>
            <a:r>
              <a:rPr lang="en-US" altLang="zh-CN" dirty="0" err="1">
                <a:highlight>
                  <a:srgbClr val="C0C0C0"/>
                </a:highlight>
                <a:cs typeface="+mn-ea"/>
                <a:sym typeface="+mn-lt"/>
              </a:rPr>
              <a:t>Virutal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 Address</a:t>
            </a:r>
            <a:r>
              <a:rPr lang="zh-CN" altLang="en-US" dirty="0">
                <a:cs typeface="+mn-ea"/>
                <a:sym typeface="+mn-lt"/>
              </a:rPr>
              <a:t>，简称</a:t>
            </a:r>
            <a:r>
              <a:rPr lang="en-US" altLang="zh-CN" dirty="0">
                <a:cs typeface="+mn-ea"/>
                <a:sym typeface="+mn-lt"/>
              </a:rPr>
              <a:t>VA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VA</a:t>
            </a:r>
            <a:r>
              <a:rPr lang="en-US" altLang="zh-CN" dirty="0">
                <a:cs typeface="+mn-ea"/>
                <a:sym typeface="+mn-lt"/>
              </a:rPr>
              <a:t> =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Image Base </a:t>
            </a:r>
            <a:r>
              <a:rPr lang="en-US" altLang="zh-CN" dirty="0">
                <a:cs typeface="+mn-ea"/>
                <a:sym typeface="+mn-lt"/>
              </a:rPr>
              <a:t>+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RVA</a:t>
            </a:r>
            <a:endParaRPr lang="zh-CN" altLang="en-US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RVA&amp;VA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F321A-D29E-4CF4-BB49-D979FBEA0A0F}"/>
              </a:ext>
            </a:extLst>
          </p:cNvPr>
          <p:cNvSpPr txBox="1"/>
          <p:nvPr/>
        </p:nvSpPr>
        <p:spPr>
          <a:xfrm>
            <a:off x="851942" y="6309320"/>
            <a:ext cx="32403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EXE </a:t>
            </a:r>
            <a:r>
              <a:rPr lang="zh-CN" altLang="en-US" dirty="0">
                <a:cs typeface="+mn-ea"/>
                <a:sym typeface="+mn-lt"/>
              </a:rPr>
              <a:t>装载基址：</a:t>
            </a:r>
            <a:r>
              <a:rPr lang="en-US" altLang="zh-CN" dirty="0">
                <a:cs typeface="+mn-ea"/>
                <a:sym typeface="+mn-lt"/>
              </a:rPr>
              <a:t>0x00400000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9D55DC-1FB0-40A3-AA2F-1991DC216DC8}"/>
              </a:ext>
            </a:extLst>
          </p:cNvPr>
          <p:cNvSpPr txBox="1"/>
          <p:nvPr/>
        </p:nvSpPr>
        <p:spPr>
          <a:xfrm>
            <a:off x="4448944" y="6309320"/>
            <a:ext cx="32403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DLL </a:t>
            </a:r>
            <a:r>
              <a:rPr lang="zh-CN" altLang="en-US" dirty="0">
                <a:cs typeface="+mn-ea"/>
                <a:sym typeface="+mn-lt"/>
              </a:rPr>
              <a:t>装载基址：</a:t>
            </a:r>
            <a:r>
              <a:rPr lang="en-US" altLang="zh-CN" dirty="0">
                <a:cs typeface="+mn-ea"/>
                <a:sym typeface="+mn-lt"/>
              </a:rPr>
              <a:t>0x10000000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55155B4-DBB0-44C7-9FAD-E9D090FBD037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472122" y="5672990"/>
            <a:ext cx="464654" cy="636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B515B50-A18E-4EAA-A203-661B147AC0D0}"/>
              </a:ext>
            </a:extLst>
          </p:cNvPr>
          <p:cNvCxnSpPr>
            <a:cxnSpLocks/>
          </p:cNvCxnSpPr>
          <p:nvPr/>
        </p:nvCxnSpPr>
        <p:spPr>
          <a:xfrm flipH="1" flipV="1">
            <a:off x="4090603" y="5672990"/>
            <a:ext cx="430349" cy="63633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7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84784"/>
            <a:ext cx="8915400" cy="4968552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4.</a:t>
            </a:r>
            <a:r>
              <a:rPr lang="zh-CN" altLang="en-US" dirty="0">
                <a:cs typeface="+mn-ea"/>
                <a:sym typeface="+mn-lt"/>
              </a:rPr>
              <a:t>从文件偏移到相对虚拟地址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以上地址的映射计算均在文件加载到内存之后进行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但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PE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文件在存储时为了减少体积，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FileAlignment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通常小于 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SectionAlignment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当文件被映射到内存中后，同一数据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在文件中的偏移量 </a:t>
            </a:r>
            <a:r>
              <a:rPr lang="zh-CN" altLang="en-US" dirty="0">
                <a:cs typeface="+mn-ea"/>
                <a:sym typeface="+mn-lt"/>
              </a:rPr>
              <a:t>与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在内存中的偏移量 </a:t>
            </a:r>
            <a:r>
              <a:rPr lang="zh-CN" altLang="en-US" dirty="0">
                <a:cs typeface="+mn-ea"/>
                <a:sym typeface="+mn-lt"/>
              </a:rPr>
              <a:t>是不一样的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在对存储在硬盘中的 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文件进行操作时，需要将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相对虚拟地址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RVA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转换为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文件偏移地址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RAW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（或称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FOA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）</a:t>
            </a:r>
            <a:endParaRPr lang="en-US" altLang="zh-CN" sz="800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从文件偏移到相对虚拟地址</a:t>
            </a:r>
          </a:p>
        </p:txBody>
      </p:sp>
    </p:spTree>
    <p:extLst>
      <p:ext uri="{BB962C8B-B14F-4D97-AF65-F5344CB8AC3E}">
        <p14:creationId xmlns:p14="http://schemas.microsoft.com/office/powerpoint/2010/main" val="1546637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484784"/>
                <a:ext cx="8915400" cy="496855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4.</a:t>
                </a:r>
                <a:r>
                  <a:rPr lang="zh-CN" altLang="en-US" dirty="0">
                    <a:cs typeface="+mn-ea"/>
                    <a:sym typeface="+mn-lt"/>
                  </a:rPr>
                  <a:t> </a:t>
                </a:r>
                <a:r>
                  <a:rPr lang="zh-CN" altLang="en-US" dirty="0">
                    <a:solidFill>
                      <a:srgbClr val="0000FF"/>
                    </a:solidFill>
                    <a:cs typeface="+mn-ea"/>
                    <a:sym typeface="+mn-lt"/>
                  </a:rPr>
                  <a:t>文件偏移地址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←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→</m:t>
                    </m:r>
                  </m:oMath>
                </a14:m>
                <a:r>
                  <a:rPr lang="zh-CN" altLang="en-US" dirty="0">
                    <a:cs typeface="+mn-ea"/>
                    <a:sym typeface="+mn-lt"/>
                  </a:rPr>
                  <a:t>   </a:t>
                </a:r>
                <a:r>
                  <a:rPr lang="zh-CN" altLang="en-US" dirty="0">
                    <a:solidFill>
                      <a:srgbClr val="FF0000"/>
                    </a:solidFill>
                    <a:cs typeface="+mn-ea"/>
                    <a:sym typeface="+mn-lt"/>
                  </a:rPr>
                  <a:t>相对虚拟</a:t>
                </a:r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内存</a:t>
                </a:r>
                <a:r>
                  <a:rPr lang="zh-CN" altLang="en-US" dirty="0">
                    <a:solidFill>
                      <a:srgbClr val="FF0000"/>
                    </a:solidFill>
                    <a:cs typeface="+mn-ea"/>
                    <a:sym typeface="+mn-lt"/>
                  </a:rPr>
                  <a:t>地址</a:t>
                </a:r>
                <a:endParaRPr lang="en-US" altLang="zh-CN" dirty="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484784"/>
                <a:ext cx="8915400" cy="4968552"/>
              </a:xfrm>
              <a:blipFill>
                <a:blip r:embed="rId2"/>
                <a:stretch>
                  <a:fillRect l="-1504" t="-1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从文件偏移到相对虚拟地址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5AF08FA-7F99-4558-8A79-211FE8C3D1DD}"/>
              </a:ext>
            </a:extLst>
          </p:cNvPr>
          <p:cNvGrpSpPr/>
          <p:nvPr/>
        </p:nvGrpSpPr>
        <p:grpSpPr>
          <a:xfrm>
            <a:off x="274762" y="1990697"/>
            <a:ext cx="9688753" cy="4821944"/>
            <a:chOff x="1470500" y="131848"/>
            <a:chExt cx="10818502" cy="597495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B036F04-DC96-46F9-BDBD-B07FC3986C2F}"/>
                </a:ext>
              </a:extLst>
            </p:cNvPr>
            <p:cNvSpPr/>
            <p:nvPr/>
          </p:nvSpPr>
          <p:spPr>
            <a:xfrm>
              <a:off x="3364637" y="1713390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DOS</a:t>
              </a:r>
              <a:r>
                <a:rPr lang="zh-CN" altLang="en-US" dirty="0">
                  <a:cs typeface="+mn-ea"/>
                  <a:sym typeface="+mn-lt"/>
                </a:rPr>
                <a:t>头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AB25AE8-8D37-4752-A602-9E9906A5ADF9}"/>
                </a:ext>
              </a:extLst>
            </p:cNvPr>
            <p:cNvSpPr/>
            <p:nvPr/>
          </p:nvSpPr>
          <p:spPr>
            <a:xfrm>
              <a:off x="3364637" y="2275643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PE</a:t>
              </a:r>
              <a:r>
                <a:rPr lang="zh-CN" altLang="en-US" dirty="0">
                  <a:cs typeface="+mn-ea"/>
                  <a:sym typeface="+mn-lt"/>
                </a:rPr>
                <a:t>文件头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83A532B-D7DB-40BA-AAD2-2E21012AD842}"/>
                </a:ext>
              </a:extLst>
            </p:cNvPr>
            <p:cNvSpPr/>
            <p:nvPr/>
          </p:nvSpPr>
          <p:spPr>
            <a:xfrm>
              <a:off x="3355759" y="2837896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块表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1374378-75F9-4C9A-B98F-674D32E7BA87}"/>
                </a:ext>
              </a:extLst>
            </p:cNvPr>
            <p:cNvSpPr/>
            <p:nvPr/>
          </p:nvSpPr>
          <p:spPr>
            <a:xfrm>
              <a:off x="3364637" y="3400149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.text</a:t>
              </a:r>
              <a:r>
                <a:rPr lang="zh-CN" altLang="en-US" dirty="0">
                  <a:cs typeface="+mn-ea"/>
                  <a:sym typeface="+mn-lt"/>
                </a:rPr>
                <a:t>块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D6D4E2F-42C2-4D58-949C-6A02A4FC21F0}"/>
                </a:ext>
              </a:extLst>
            </p:cNvPr>
            <p:cNvSpPr/>
            <p:nvPr/>
          </p:nvSpPr>
          <p:spPr>
            <a:xfrm>
              <a:off x="3355759" y="3962402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.</a:t>
              </a:r>
              <a:r>
                <a:rPr lang="en-US" altLang="zh-CN" dirty="0" err="1">
                  <a:cs typeface="+mn-ea"/>
                  <a:sym typeface="+mn-lt"/>
                </a:rPr>
                <a:t>rdata</a:t>
              </a:r>
              <a:r>
                <a:rPr lang="zh-CN" altLang="en-US" dirty="0">
                  <a:cs typeface="+mn-ea"/>
                  <a:sym typeface="+mn-lt"/>
                </a:rPr>
                <a:t>块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AE08458-77A9-46FD-86FB-120DFD7D148A}"/>
                </a:ext>
              </a:extLst>
            </p:cNvPr>
            <p:cNvSpPr/>
            <p:nvPr/>
          </p:nvSpPr>
          <p:spPr>
            <a:xfrm>
              <a:off x="3355759" y="4524655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.data</a:t>
              </a:r>
              <a:r>
                <a:rPr lang="zh-CN" altLang="en-US" dirty="0">
                  <a:cs typeface="+mn-ea"/>
                  <a:sym typeface="+mn-lt"/>
                </a:rPr>
                <a:t>块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AB9AAFF-A8E3-44FB-8D75-0FC7B823273B}"/>
                </a:ext>
              </a:extLst>
            </p:cNvPr>
            <p:cNvSpPr/>
            <p:nvPr/>
          </p:nvSpPr>
          <p:spPr>
            <a:xfrm>
              <a:off x="3364637" y="5086908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不可映射部分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319F962-6CE8-4665-8BC5-218377F048EA}"/>
                </a:ext>
              </a:extLst>
            </p:cNvPr>
            <p:cNvSpPr/>
            <p:nvPr/>
          </p:nvSpPr>
          <p:spPr>
            <a:xfrm>
              <a:off x="6918898" y="493369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DOS</a:t>
              </a:r>
              <a:r>
                <a:rPr lang="zh-CN" altLang="en-US" dirty="0">
                  <a:cs typeface="+mn-ea"/>
                  <a:sym typeface="+mn-lt"/>
                </a:rPr>
                <a:t>头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01F5648-9191-4159-A7D1-DCE937B3BF80}"/>
                </a:ext>
              </a:extLst>
            </p:cNvPr>
            <p:cNvSpPr/>
            <p:nvPr/>
          </p:nvSpPr>
          <p:spPr>
            <a:xfrm>
              <a:off x="6918898" y="343383"/>
              <a:ext cx="1669002" cy="14998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3F2332A-9151-4D7E-B5B0-3C2B5DC1DE9F}"/>
                </a:ext>
              </a:extLst>
            </p:cNvPr>
            <p:cNvSpPr/>
            <p:nvPr/>
          </p:nvSpPr>
          <p:spPr>
            <a:xfrm>
              <a:off x="6918898" y="1250931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PE</a:t>
              </a:r>
              <a:r>
                <a:rPr lang="zh-CN" altLang="en-US" dirty="0">
                  <a:cs typeface="+mn-ea"/>
                  <a:sym typeface="+mn-lt"/>
                </a:rPr>
                <a:t>文件头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DE4F9EF-7774-4EBA-96AB-071F886B45E5}"/>
                </a:ext>
              </a:extLst>
            </p:cNvPr>
            <p:cNvSpPr/>
            <p:nvPr/>
          </p:nvSpPr>
          <p:spPr>
            <a:xfrm>
              <a:off x="6918898" y="1100945"/>
              <a:ext cx="1669002" cy="14998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8345547-2733-45CB-84C6-089344000A0C}"/>
                </a:ext>
              </a:extLst>
            </p:cNvPr>
            <p:cNvSpPr/>
            <p:nvPr/>
          </p:nvSpPr>
          <p:spPr>
            <a:xfrm>
              <a:off x="6918898" y="2014489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块表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FD67580-FB02-457D-AB2A-5EE5E1D403B9}"/>
                </a:ext>
              </a:extLst>
            </p:cNvPr>
            <p:cNvSpPr/>
            <p:nvPr/>
          </p:nvSpPr>
          <p:spPr>
            <a:xfrm>
              <a:off x="6918898" y="1864503"/>
              <a:ext cx="1669002" cy="14998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9AA3724-6901-444D-A768-FBE738B804DC}"/>
                </a:ext>
              </a:extLst>
            </p:cNvPr>
            <p:cNvSpPr/>
            <p:nvPr/>
          </p:nvSpPr>
          <p:spPr>
            <a:xfrm>
              <a:off x="6918898" y="2617351"/>
              <a:ext cx="1669002" cy="10956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空白</a:t>
              </a:r>
              <a:endParaRPr lang="en-US" altLang="zh-CN" dirty="0">
                <a:cs typeface="+mn-ea"/>
                <a:sym typeface="+mn-lt"/>
              </a:endParaRPr>
            </a:p>
            <a:p>
              <a:pPr algn="ctr"/>
              <a:r>
                <a:rPr lang="zh-CN" altLang="en-US" dirty="0">
                  <a:cs typeface="+mn-ea"/>
                  <a:sym typeface="+mn-lt"/>
                </a:rPr>
                <a:t>（以</a:t>
              </a:r>
              <a:r>
                <a:rPr lang="en-US" altLang="zh-CN" dirty="0">
                  <a:cs typeface="+mn-ea"/>
                  <a:sym typeface="+mn-lt"/>
                </a:rPr>
                <a:t>0</a:t>
              </a:r>
              <a:r>
                <a:rPr lang="zh-CN" altLang="en-US" dirty="0">
                  <a:cs typeface="+mn-ea"/>
                  <a:sym typeface="+mn-lt"/>
                </a:rPr>
                <a:t>填充）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44BA35A-D545-4D64-857F-18CCF5A3EA43}"/>
                </a:ext>
              </a:extLst>
            </p:cNvPr>
            <p:cNvSpPr/>
            <p:nvPr/>
          </p:nvSpPr>
          <p:spPr>
            <a:xfrm>
              <a:off x="6918898" y="3889740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.text</a:t>
              </a:r>
              <a:r>
                <a:rPr lang="zh-CN" altLang="en-US" dirty="0">
                  <a:cs typeface="+mn-ea"/>
                  <a:sym typeface="+mn-lt"/>
                </a:rPr>
                <a:t>块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16CBFA3-45F8-4E2B-B651-62A01AE6CBC2}"/>
                </a:ext>
              </a:extLst>
            </p:cNvPr>
            <p:cNvSpPr/>
            <p:nvPr/>
          </p:nvSpPr>
          <p:spPr>
            <a:xfrm>
              <a:off x="6918898" y="4488324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.</a:t>
              </a:r>
              <a:r>
                <a:rPr lang="en-US" altLang="zh-CN" dirty="0" err="1">
                  <a:cs typeface="+mn-ea"/>
                  <a:sym typeface="+mn-lt"/>
                </a:rPr>
                <a:t>rdata</a:t>
              </a:r>
              <a:r>
                <a:rPr lang="zh-CN" altLang="en-US" dirty="0">
                  <a:cs typeface="+mn-ea"/>
                  <a:sym typeface="+mn-lt"/>
                </a:rPr>
                <a:t>块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285BDCB-A229-4327-BDA3-EB9E4644BDD2}"/>
                </a:ext>
              </a:extLst>
            </p:cNvPr>
            <p:cNvSpPr/>
            <p:nvPr/>
          </p:nvSpPr>
          <p:spPr>
            <a:xfrm>
              <a:off x="6918898" y="5086908"/>
              <a:ext cx="1669002" cy="426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.data</a:t>
              </a:r>
              <a:r>
                <a:rPr lang="zh-CN" altLang="en-US" dirty="0">
                  <a:cs typeface="+mn-ea"/>
                  <a:sym typeface="+mn-lt"/>
                </a:rPr>
                <a:t>块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705640D-1FEC-4000-B198-9B7399CD7D79}"/>
                </a:ext>
              </a:extLst>
            </p:cNvPr>
            <p:cNvSpPr txBox="1"/>
            <p:nvPr/>
          </p:nvSpPr>
          <p:spPr>
            <a:xfrm>
              <a:off x="3393233" y="5649160"/>
              <a:ext cx="979444" cy="457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文件中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0F388B1-85B3-4E1E-AE64-444E998FC495}"/>
                </a:ext>
              </a:extLst>
            </p:cNvPr>
            <p:cNvSpPr txBox="1"/>
            <p:nvPr/>
          </p:nvSpPr>
          <p:spPr>
            <a:xfrm>
              <a:off x="6802692" y="5649159"/>
              <a:ext cx="1494941" cy="457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内存映像中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F719FFD1-380B-40E9-A69D-5421FFB9037B}"/>
                </a:ext>
              </a:extLst>
            </p:cNvPr>
            <p:cNvCxnSpPr>
              <a:cxnSpLocks/>
              <a:stCxn id="47" idx="3"/>
              <a:endCxn id="54" idx="1"/>
            </p:cNvCxnSpPr>
            <p:nvPr/>
          </p:nvCxnSpPr>
          <p:spPr>
            <a:xfrm flipV="1">
              <a:off x="5033638" y="706433"/>
              <a:ext cx="1885259" cy="1220021"/>
            </a:xfrm>
            <a:prstGeom prst="straightConnector1">
              <a:avLst/>
            </a:prstGeom>
            <a:ln w="28575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66F93E38-778B-4C5C-B800-A4771B96B9FC}"/>
                </a:ext>
              </a:extLst>
            </p:cNvPr>
            <p:cNvCxnSpPr>
              <a:cxnSpLocks/>
              <a:stCxn id="48" idx="3"/>
              <a:endCxn id="56" idx="1"/>
            </p:cNvCxnSpPr>
            <p:nvPr/>
          </p:nvCxnSpPr>
          <p:spPr>
            <a:xfrm flipV="1">
              <a:off x="5033638" y="1463994"/>
              <a:ext cx="1885259" cy="1024712"/>
            </a:xfrm>
            <a:prstGeom prst="straightConnector1">
              <a:avLst/>
            </a:prstGeom>
            <a:ln w="28575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01E12DE3-25BB-4E64-8972-D9CC99E7F205}"/>
                </a:ext>
              </a:extLst>
            </p:cNvPr>
            <p:cNvCxnSpPr>
              <a:cxnSpLocks/>
              <a:stCxn id="49" idx="3"/>
              <a:endCxn id="58" idx="1"/>
            </p:cNvCxnSpPr>
            <p:nvPr/>
          </p:nvCxnSpPr>
          <p:spPr>
            <a:xfrm flipV="1">
              <a:off x="5024760" y="2227552"/>
              <a:ext cx="1894137" cy="823408"/>
            </a:xfrm>
            <a:prstGeom prst="straightConnector1">
              <a:avLst/>
            </a:prstGeom>
            <a:ln w="28575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6E823819-5F05-4EF5-8100-6BB20B9BCC80}"/>
                </a:ext>
              </a:extLst>
            </p:cNvPr>
            <p:cNvCxnSpPr>
              <a:cxnSpLocks/>
              <a:stCxn id="50" idx="3"/>
              <a:endCxn id="61" idx="1"/>
            </p:cNvCxnSpPr>
            <p:nvPr/>
          </p:nvCxnSpPr>
          <p:spPr>
            <a:xfrm>
              <a:off x="5033638" y="3613212"/>
              <a:ext cx="1885259" cy="489592"/>
            </a:xfrm>
            <a:prstGeom prst="straightConnector1">
              <a:avLst/>
            </a:prstGeom>
            <a:ln w="28575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19834F48-DFF0-4E6B-9359-3C38F125D557}"/>
                </a:ext>
              </a:extLst>
            </p:cNvPr>
            <p:cNvCxnSpPr>
              <a:cxnSpLocks/>
              <a:stCxn id="51" idx="3"/>
              <a:endCxn id="62" idx="1"/>
            </p:cNvCxnSpPr>
            <p:nvPr/>
          </p:nvCxnSpPr>
          <p:spPr>
            <a:xfrm>
              <a:off x="5024760" y="4175466"/>
              <a:ext cx="1894137" cy="525923"/>
            </a:xfrm>
            <a:prstGeom prst="straightConnector1">
              <a:avLst/>
            </a:prstGeom>
            <a:ln w="28575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01A25FD-645B-4690-83FC-F774807A394C}"/>
                </a:ext>
              </a:extLst>
            </p:cNvPr>
            <p:cNvCxnSpPr>
              <a:cxnSpLocks/>
              <a:stCxn id="52" idx="3"/>
              <a:endCxn id="63" idx="1"/>
            </p:cNvCxnSpPr>
            <p:nvPr/>
          </p:nvCxnSpPr>
          <p:spPr>
            <a:xfrm>
              <a:off x="5024760" y="4737719"/>
              <a:ext cx="1894137" cy="562252"/>
            </a:xfrm>
            <a:prstGeom prst="straightConnector1">
              <a:avLst/>
            </a:prstGeom>
            <a:ln w="28575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05EACDC-67EA-46DE-925D-C40686CDC1B3}"/>
                </a:ext>
              </a:extLst>
            </p:cNvPr>
            <p:cNvCxnSpPr/>
            <p:nvPr/>
          </p:nvCxnSpPr>
          <p:spPr>
            <a:xfrm>
              <a:off x="2085474" y="1733051"/>
              <a:ext cx="102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9D1914EE-272F-4B16-B409-9625B85EE8C2}"/>
                </a:ext>
              </a:extLst>
            </p:cNvPr>
            <p:cNvCxnSpPr/>
            <p:nvPr/>
          </p:nvCxnSpPr>
          <p:spPr>
            <a:xfrm>
              <a:off x="2085474" y="5513036"/>
              <a:ext cx="102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1A8C069-3789-4A7B-A700-15977090EAA6}"/>
                </a:ext>
              </a:extLst>
            </p:cNvPr>
            <p:cNvSpPr txBox="1"/>
            <p:nvPr/>
          </p:nvSpPr>
          <p:spPr>
            <a:xfrm>
              <a:off x="2044454" y="1741788"/>
              <a:ext cx="979444" cy="457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文件头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D863D80-E846-4D93-AE38-7C0CF338A945}"/>
                </a:ext>
              </a:extLst>
            </p:cNvPr>
            <p:cNvSpPr txBox="1"/>
            <p:nvPr/>
          </p:nvSpPr>
          <p:spPr>
            <a:xfrm>
              <a:off x="2044453" y="5086908"/>
              <a:ext cx="979444" cy="457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文件尾</a:t>
              </a: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6F0DCEB8-4B3A-4E6A-9B69-B4A4CA8A11F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92906" y="1858152"/>
              <a:ext cx="1" cy="35297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59B61FBA-E29F-4EBA-8ADE-A8E357A94826}"/>
                </a:ext>
              </a:extLst>
            </p:cNvPr>
            <p:cNvSpPr txBox="1"/>
            <p:nvPr/>
          </p:nvSpPr>
          <p:spPr>
            <a:xfrm>
              <a:off x="2396916" y="2647286"/>
              <a:ext cx="515497" cy="183058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文件偏移地址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E8D8495-5424-4778-AF48-A5CC09F4CA25}"/>
                </a:ext>
              </a:extLst>
            </p:cNvPr>
            <p:cNvSpPr txBox="1"/>
            <p:nvPr/>
          </p:nvSpPr>
          <p:spPr>
            <a:xfrm>
              <a:off x="1470500" y="3019012"/>
              <a:ext cx="820972" cy="114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FF"/>
                  </a:solidFill>
                  <a:cs typeface="+mn-ea"/>
                  <a:sym typeface="+mn-lt"/>
                </a:rPr>
                <a:t>RAW</a:t>
              </a:r>
              <a:r>
                <a:rPr lang="zh-CN" altLang="en-US" dirty="0">
                  <a:solidFill>
                    <a:srgbClr val="0000FF"/>
                  </a:solidFill>
                  <a:cs typeface="+mn-ea"/>
                  <a:sym typeface="+mn-lt"/>
                </a:rPr>
                <a:t>或</a:t>
              </a:r>
              <a:endParaRPr lang="en-US" altLang="zh-CN" dirty="0">
                <a:solidFill>
                  <a:srgbClr val="0000FF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dirty="0">
                  <a:solidFill>
                    <a:srgbClr val="0000FF"/>
                  </a:solidFill>
                  <a:cs typeface="+mn-ea"/>
                  <a:sym typeface="+mn-lt"/>
                </a:rPr>
                <a:t>FOA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739BCB2-2D80-4927-B7BE-B68550ABE9AD}"/>
                </a:ext>
              </a:extLst>
            </p:cNvPr>
            <p:cNvSpPr txBox="1"/>
            <p:nvPr/>
          </p:nvSpPr>
          <p:spPr>
            <a:xfrm>
              <a:off x="9088438" y="4769321"/>
              <a:ext cx="2554574" cy="457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7030A0"/>
                  </a:solidFill>
                  <a:cs typeface="+mn-ea"/>
                  <a:sym typeface="+mn-lt"/>
                </a:rPr>
                <a:t>区块间隙，以 </a:t>
              </a:r>
              <a:r>
                <a:rPr lang="en-US" altLang="zh-CN" dirty="0">
                  <a:solidFill>
                    <a:srgbClr val="7030A0"/>
                  </a:solidFill>
                  <a:cs typeface="+mn-ea"/>
                  <a:sym typeface="+mn-lt"/>
                </a:rPr>
                <a:t>0 </a:t>
              </a:r>
              <a:r>
                <a:rPr lang="zh-CN" altLang="en-US" dirty="0">
                  <a:solidFill>
                    <a:srgbClr val="7030A0"/>
                  </a:solidFill>
                  <a:cs typeface="+mn-ea"/>
                  <a:sym typeface="+mn-lt"/>
                </a:rPr>
                <a:t>填充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BD7D0625-9FFA-428A-88B7-57B684F7B3FE}"/>
                </a:ext>
              </a:extLst>
            </p:cNvPr>
            <p:cNvSpPr txBox="1"/>
            <p:nvPr/>
          </p:nvSpPr>
          <p:spPr>
            <a:xfrm>
              <a:off x="9109173" y="3865542"/>
              <a:ext cx="3179829" cy="457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B050"/>
                  </a:solidFill>
                  <a:cs typeface="+mn-ea"/>
                  <a:sym typeface="+mn-lt"/>
                </a:rPr>
                <a:t>某个虚拟</a:t>
              </a:r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内存</a:t>
              </a:r>
              <a:r>
                <a:rPr lang="zh-CN" altLang="en-US" dirty="0">
                  <a:solidFill>
                    <a:srgbClr val="00B050"/>
                  </a:solidFill>
                  <a:cs typeface="+mn-ea"/>
                  <a:sym typeface="+mn-lt"/>
                </a:rPr>
                <a:t>地址（</a:t>
              </a:r>
              <a:r>
                <a:rPr lang="en-US" altLang="zh-CN" dirty="0">
                  <a:solidFill>
                    <a:srgbClr val="00B050"/>
                  </a:solidFill>
                  <a:cs typeface="+mn-ea"/>
                  <a:sym typeface="+mn-lt"/>
                </a:rPr>
                <a:t>VA</a:t>
              </a:r>
              <a:r>
                <a:rPr lang="zh-CN" altLang="en-US" dirty="0">
                  <a:solidFill>
                    <a:srgbClr val="00B050"/>
                  </a:solidFill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96004C5-71CC-4AC8-B0F4-14BC99E18C33}"/>
                </a:ext>
              </a:extLst>
            </p:cNvPr>
            <p:cNvSpPr txBox="1"/>
            <p:nvPr/>
          </p:nvSpPr>
          <p:spPr>
            <a:xfrm>
              <a:off x="9088438" y="131848"/>
              <a:ext cx="3055752" cy="457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highlight>
                    <a:srgbClr val="FFFF00"/>
                  </a:highlight>
                  <a:cs typeface="+mn-ea"/>
                  <a:sym typeface="+mn-lt"/>
                </a:rPr>
                <a:t>装载基址（</a:t>
              </a:r>
              <a:r>
                <a:rPr lang="en-US" altLang="zh-CN" dirty="0" err="1">
                  <a:highlight>
                    <a:srgbClr val="FFFF00"/>
                  </a:highlight>
                  <a:cs typeface="+mn-ea"/>
                  <a:sym typeface="+mn-lt"/>
                </a:rPr>
                <a:t>ImageBase</a:t>
              </a:r>
              <a:r>
                <a:rPr lang="zh-CN" altLang="en-US" dirty="0">
                  <a:highlight>
                    <a:srgbClr val="FFFF00"/>
                  </a:highlight>
                  <a:cs typeface="+mn-ea"/>
                  <a:sym typeface="+mn-lt"/>
                </a:rPr>
                <a:t>）</a:t>
              </a: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144CA1E5-2198-4A11-B19A-C71A8D325244}"/>
                </a:ext>
              </a:extLst>
            </p:cNvPr>
            <p:cNvCxnSpPr>
              <a:cxnSpLocks/>
              <a:stCxn id="79" idx="1"/>
            </p:cNvCxnSpPr>
            <p:nvPr/>
          </p:nvCxnSpPr>
          <p:spPr>
            <a:xfrm flipH="1">
              <a:off x="8587900" y="4998144"/>
              <a:ext cx="500538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2EEA23BC-938E-40E0-8038-0D572DFEEBE5}"/>
                </a:ext>
              </a:extLst>
            </p:cNvPr>
            <p:cNvCxnSpPr>
              <a:cxnSpLocks/>
              <a:stCxn id="80" idx="1"/>
              <a:endCxn id="61" idx="3"/>
            </p:cNvCxnSpPr>
            <p:nvPr/>
          </p:nvCxnSpPr>
          <p:spPr>
            <a:xfrm flipH="1">
              <a:off x="8587899" y="4094365"/>
              <a:ext cx="521274" cy="8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AF7760C2-BAFE-4B3F-923A-47567361B6A1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8683346" y="360671"/>
              <a:ext cx="40509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2CBA92A2-FBC8-44D1-BE19-67F87A123A86}"/>
                </a:ext>
              </a:extLst>
            </p:cNvPr>
            <p:cNvCxnSpPr>
              <a:cxnSpLocks/>
            </p:cNvCxnSpPr>
            <p:nvPr/>
          </p:nvCxnSpPr>
          <p:spPr>
            <a:xfrm>
              <a:off x="8865160" y="397226"/>
              <a:ext cx="0" cy="3697139"/>
            </a:xfrm>
            <a:prstGeom prst="straightConnector1">
              <a:avLst/>
            </a:prstGeom>
            <a:ln w="1270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AFD96AEB-BCD2-42FD-99C8-A80486A9A703}"/>
                </a:ext>
              </a:extLst>
            </p:cNvPr>
            <p:cNvSpPr txBox="1"/>
            <p:nvPr/>
          </p:nvSpPr>
          <p:spPr>
            <a:xfrm>
              <a:off x="10536044" y="2156006"/>
              <a:ext cx="712245" cy="457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cs typeface="+mn-ea"/>
                  <a:sym typeface="+mn-lt"/>
                </a:rPr>
                <a:t>RVA</a:t>
              </a:r>
              <a:endParaRPr lang="zh-CN" altLang="en-US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9" name="Picture 2" descr="Exe File Document Icon, Document Icons, File Icons, Exe Icons PNG and  Vector with Transparent Background for Free Download">
            <a:extLst>
              <a:ext uri="{FF2B5EF4-FFF2-40B4-BE49-F238E27FC236}">
                <a16:creationId xmlns:a16="http://schemas.microsoft.com/office/drawing/2014/main" id="{B6A75CBC-F66E-41FF-9509-9EE036DC6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t="12619" r="15083" b="11278"/>
          <a:stretch/>
        </p:blipFill>
        <p:spPr bwMode="auto">
          <a:xfrm>
            <a:off x="2998584" y="6415552"/>
            <a:ext cx="358700" cy="39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mory drives icon set. Memory drives vector icons for your creative ideas.  | CanStock">
            <a:extLst>
              <a:ext uri="{FF2B5EF4-FFF2-40B4-BE49-F238E27FC236}">
                <a16:creationId xmlns:a16="http://schemas.microsoft.com/office/drawing/2014/main" id="{A3C00F9B-2A79-4C3D-80AF-013ACDDA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0" t="21836" r="31100" b="28627"/>
          <a:stretch/>
        </p:blipFill>
        <p:spPr bwMode="auto">
          <a:xfrm>
            <a:off x="6332633" y="6491436"/>
            <a:ext cx="386109" cy="2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AD5A9996-58EF-4BCE-A1DA-FB241F28E884}"/>
              </a:ext>
            </a:extLst>
          </p:cNvPr>
          <p:cNvSpPr txBox="1"/>
          <p:nvPr/>
        </p:nvSpPr>
        <p:spPr>
          <a:xfrm>
            <a:off x="7012738" y="2852936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相对虚拟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内存</a:t>
            </a:r>
            <a:r>
              <a:rPr lang="zh-CN" altLang="en-US" dirty="0">
                <a:cs typeface="+mn-ea"/>
                <a:sym typeface="+mn-lt"/>
              </a:rPr>
              <a:t>地址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69D13048-4794-4469-ADF2-181263031614}"/>
                  </a:ext>
                </a:extLst>
              </p:cNvPr>
              <p:cNvSpPr txBox="1"/>
              <p:nvPr/>
            </p:nvSpPr>
            <p:spPr>
              <a:xfrm>
                <a:off x="8509987" y="284254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</m:oMath>
                  </m:oMathPara>
                </a14:m>
                <a:endParaRPr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69D13048-4794-4469-ADF2-181263031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987" y="284254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3A1E730-6F1D-42E7-B094-04B78AA08767}"/>
                  </a:ext>
                </a:extLst>
              </p:cNvPr>
              <p:cNvSpPr txBox="1"/>
              <p:nvPr/>
            </p:nvSpPr>
            <p:spPr>
              <a:xfrm rot="5400000">
                <a:off x="8549160" y="4506103"/>
                <a:ext cx="35690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</m:oMath>
                  </m:oMathPara>
                </a14:m>
                <a:endParaRPr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3A1E730-6F1D-42E7-B094-04B78AA0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549160" y="4506103"/>
                <a:ext cx="35690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99AE40C-CFEF-4A7F-BA68-D5752C350C40}"/>
              </a:ext>
            </a:extLst>
          </p:cNvPr>
          <p:cNvCxnSpPr>
            <a:cxnSpLocks/>
            <a:stCxn id="94" idx="3"/>
            <a:endCxn id="86" idx="1"/>
          </p:cNvCxnSpPr>
          <p:nvPr/>
        </p:nvCxnSpPr>
        <p:spPr>
          <a:xfrm flipV="1">
            <a:off x="7474403" y="3808910"/>
            <a:ext cx="919211" cy="1352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97827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628800"/>
                <a:ext cx="8915400" cy="18002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zh-CN" altLang="en-US" dirty="0">
                    <a:cs typeface="+mn-ea"/>
                    <a:sym typeface="+mn-lt"/>
                  </a:rPr>
                  <a:t>通过 </a:t>
                </a:r>
                <a:r>
                  <a:rPr lang="en-US" altLang="zh-CN" dirty="0">
                    <a:cs typeface="+mn-ea"/>
                    <a:sym typeface="+mn-lt"/>
                  </a:rPr>
                  <a:t>VA </a:t>
                </a:r>
                <a:r>
                  <a:rPr lang="zh-CN" altLang="en-US" dirty="0">
                    <a:cs typeface="+mn-ea"/>
                    <a:sym typeface="+mn-lt"/>
                  </a:rPr>
                  <a:t>等地址信息，可得到对应的 </a:t>
                </a:r>
                <a:r>
                  <a:rPr lang="en-US" altLang="zh-CN" dirty="0">
                    <a:cs typeface="+mn-ea"/>
                    <a:sym typeface="+mn-lt"/>
                  </a:rPr>
                  <a:t>RAW</a:t>
                </a:r>
                <a:r>
                  <a:rPr lang="zh-CN" altLang="en-US" dirty="0">
                    <a:cs typeface="+mn-ea"/>
                    <a:sym typeface="+mn-lt"/>
                  </a:rPr>
                  <a:t>地址信息</a:t>
                </a:r>
                <a:endParaRPr lang="en-US" altLang="zh-CN" dirty="0">
                  <a:cs typeface="+mn-ea"/>
                  <a:sym typeface="+mn-lt"/>
                </a:endParaRPr>
              </a:p>
              <a:p>
                <a:pPr lvl="2"/>
                <a:r>
                  <a:rPr lang="zh-CN" altLang="en-US" dirty="0">
                    <a:highlight>
                      <a:srgbClr val="FFFF00"/>
                    </a:highlight>
                    <a:cs typeface="+mn-ea"/>
                    <a:sym typeface="+mn-lt"/>
                  </a:rPr>
                  <a:t>应用程序的内存映射是以节区为单位</a:t>
                </a:r>
                <a:r>
                  <a:rPr lang="zh-CN" altLang="en-US" dirty="0">
                    <a:cs typeface="+mn-ea"/>
                    <a:sym typeface="+mn-lt"/>
                  </a:rPr>
                  <a:t>：</a:t>
                </a:r>
                <a:endParaRPr lang="en-US" altLang="zh-CN" dirty="0">
                  <a:cs typeface="+mn-ea"/>
                  <a:sym typeface="+mn-lt"/>
                </a:endParaRPr>
              </a:p>
              <a:p>
                <a:pPr lvl="3"/>
                <a:r>
                  <a:rPr lang="zh-CN" altLang="en-US" dirty="0">
                    <a:cs typeface="+mn-ea"/>
                    <a:sym typeface="+mn-lt"/>
                  </a:rPr>
                  <a:t>如此，则有节区内数据的地址相对于节区的起始地址保持不变</a:t>
                </a:r>
                <a:endParaRPr lang="en-US" altLang="zh-CN" dirty="0">
                  <a:cs typeface="+mn-ea"/>
                  <a:sym typeface="+mn-lt"/>
                </a:endParaRPr>
              </a:p>
              <a:p>
                <a:pPr lvl="3"/>
                <a:r>
                  <a:rPr lang="zh-CN" altLang="en-US" dirty="0">
                    <a:cs typeface="+mn-ea"/>
                    <a:sym typeface="+mn-lt"/>
                  </a:rPr>
                  <a:t>因而，只需计算各节区在文件与内存中起始地址的差值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1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θ</m:t>
                    </m:r>
                  </m:oMath>
                </a14:m>
                <a:r>
                  <a:rPr lang="en-US" altLang="zh-CN" b="1" dirty="0">
                    <a:cs typeface="+mn-ea"/>
                    <a:sym typeface="+mn-lt"/>
                  </a:rPr>
                  <a:t> </a:t>
                </a:r>
                <a:r>
                  <a:rPr lang="zh-CN" altLang="en-US" b="1" dirty="0">
                    <a:cs typeface="+mn-ea"/>
                    <a:sym typeface="+mn-lt"/>
                  </a:rPr>
                  <a:t>即可</a:t>
                </a:r>
                <a:endParaRPr lang="en-US" altLang="zh-CN" b="1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628800"/>
                <a:ext cx="8915400" cy="1800200"/>
              </a:xfrm>
              <a:blipFill>
                <a:blip r:embed="rId2"/>
                <a:stretch>
                  <a:fillRect t="-3716" r="-1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从文件偏移到相对虚拟地址</a:t>
            </a: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72480" y="3627942"/>
            <a:ext cx="3357586" cy="28974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C099E51-2AA4-4621-B870-47F6C5FF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45535" y="3714391"/>
            <a:ext cx="5616624" cy="25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6E8E5F1-23D2-47BB-AE40-0F6A4F266B62}"/>
              </a:ext>
            </a:extLst>
          </p:cNvPr>
          <p:cNvGrpSpPr/>
          <p:nvPr/>
        </p:nvGrpSpPr>
        <p:grpSpPr>
          <a:xfrm>
            <a:off x="1568624" y="2564905"/>
            <a:ext cx="360040" cy="3706711"/>
            <a:chOff x="1568624" y="2564905"/>
            <a:chExt cx="360040" cy="370671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5986B9A-4CEB-416A-8B59-F3E1D97FD3CE}"/>
                </a:ext>
              </a:extLst>
            </p:cNvPr>
            <p:cNvSpPr/>
            <p:nvPr/>
          </p:nvSpPr>
          <p:spPr>
            <a:xfrm>
              <a:off x="1568624" y="3714391"/>
              <a:ext cx="360040" cy="255722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C444E39-043C-484B-96F9-A74355D87A7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748644" y="2564905"/>
              <a:ext cx="108012" cy="1149486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514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16496" y="1484784"/>
            <a:ext cx="9489504" cy="576064"/>
          </a:xfrm>
        </p:spPr>
        <p:txBody>
          <a:bodyPr>
            <a:normAutofit fontScale="92500"/>
          </a:bodyPr>
          <a:lstStyle/>
          <a:p>
            <a:pPr lvl="1"/>
            <a:r>
              <a:rPr lang="zh-CN" altLang="en-US" b="0" dirty="0">
                <a:cs typeface="+mn-ea"/>
                <a:sym typeface="+mn-lt"/>
              </a:rPr>
              <a:t>以第二次作业 </a:t>
            </a:r>
            <a:r>
              <a:rPr lang="en-US" altLang="zh-CN" b="0" dirty="0">
                <a:cs typeface="+mn-ea"/>
                <a:sym typeface="+mn-lt"/>
              </a:rPr>
              <a:t>cypher_reverse_1.exe </a:t>
            </a:r>
            <a:r>
              <a:rPr lang="zh-CN" altLang="en-US" b="0" dirty="0">
                <a:cs typeface="+mn-ea"/>
                <a:sym typeface="+mn-lt"/>
              </a:rPr>
              <a:t>为例，其差值如表</a:t>
            </a:r>
            <a:endParaRPr lang="zh-CN" altLang="en-US" b="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从文件偏移到相对虚拟地址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4388797"/>
                  </p:ext>
                </p:extLst>
              </p:nvPr>
            </p:nvGraphicFramePr>
            <p:xfrm>
              <a:off x="1742902" y="2133840"/>
              <a:ext cx="6420196" cy="1879606"/>
            </p:xfrm>
            <a:graphic>
              <a:graphicData uri="http://schemas.openxmlformats.org/drawingml/2006/table">
                <a:tbl>
                  <a:tblPr firstRow="1">
                    <a:tableStyleId>{1E171933-4619-4E11-9A3F-F7608DF75F80}</a:tableStyleId>
                  </a:tblPr>
                  <a:tblGrid>
                    <a:gridCol w="16050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节区</a:t>
                          </a:r>
                          <a:endParaRPr lang="en-US" alt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  <a:p>
                          <a:pPr marL="0" marR="0" lvl="0" indent="127000" algn="ctr" defTabSz="914400" rtl="0" eaLnBrk="1" fontAlgn="auto" latinLnBrk="0" hangingPunct="1">
                            <a:lnSpc>
                              <a:spcPts val="23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开始地址</a:t>
                          </a:r>
                          <a:endParaRPr lang="zh-CN" alt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RVA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RAW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差值</a:t>
                          </a:r>
                          <a:r>
                            <a:rPr lang="en-US" alt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θ</m:t>
                              </m:r>
                            </m:oMath>
                          </a14:m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.text</a:t>
                          </a:r>
                          <a:endParaRPr lang="zh-CN" sz="2000" b="1" kern="1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400h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.data</a:t>
                          </a:r>
                          <a:endParaRPr lang="zh-CN" sz="2000" b="1" kern="1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3000h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1E00h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</a:t>
                          </a:r>
                          <a:r>
                            <a:rPr lang="en-US" altLang="zh-CN" sz="2000" b="1" kern="1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</a:t>
                          </a:r>
                          <a:r>
                            <a:rPr lang="en-US" sz="2000" b="1" kern="1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data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4000h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4388797"/>
                  </p:ext>
                </p:extLst>
              </p:nvPr>
            </p:nvGraphicFramePr>
            <p:xfrm>
              <a:off x="1742902" y="2133840"/>
              <a:ext cx="6420196" cy="1879606"/>
            </p:xfrm>
            <a:graphic>
              <a:graphicData uri="http://schemas.openxmlformats.org/drawingml/2006/table">
                <a:tbl>
                  <a:tblPr firstRow="1">
                    <a:tableStyleId>{1E171933-4619-4E11-9A3F-F7608DF75F80}</a:tableStyleId>
                  </a:tblPr>
                  <a:tblGrid>
                    <a:gridCol w="16050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420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节区</a:t>
                          </a:r>
                          <a:endParaRPr lang="en-US" alt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  <a:p>
                          <a:pPr marL="0" marR="0" lvl="0" indent="127000" algn="ctr" defTabSz="914400" rtl="0" eaLnBrk="1" fontAlgn="auto" latinLnBrk="0" hangingPunct="1">
                            <a:lnSpc>
                              <a:spcPts val="23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开始地址</a:t>
                          </a:r>
                          <a:endParaRPr lang="zh-CN" alt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RVA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RAW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0000" t="-15625" r="-758" b="-235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.text</a:t>
                          </a:r>
                          <a:endParaRPr lang="zh-CN" sz="2000" b="1" kern="1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400h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.data</a:t>
                          </a:r>
                          <a:endParaRPr lang="zh-CN" sz="2000" b="1" kern="1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3000h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1E00h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</a:t>
                          </a:r>
                          <a:r>
                            <a:rPr lang="en-US" altLang="zh-CN" sz="2000" b="1" kern="1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</a:t>
                          </a:r>
                          <a:r>
                            <a:rPr lang="en-US" sz="2000" b="1" kern="1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data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4000h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C784562-3A10-4995-995F-FEB9DF3C3ED0}"/>
              </a:ext>
            </a:extLst>
          </p:cNvPr>
          <p:cNvSpPr txBox="1">
            <a:spLocks/>
          </p:cNvSpPr>
          <p:nvPr/>
        </p:nvSpPr>
        <p:spPr>
          <a:xfrm>
            <a:off x="416496" y="3861048"/>
            <a:ext cx="89154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在计算某虚拟地址 </a:t>
            </a:r>
            <a:r>
              <a:rPr lang="en-US" altLang="zh-CN" dirty="0">
                <a:cs typeface="+mn-ea"/>
                <a:sym typeface="+mn-lt"/>
              </a:rPr>
              <a:t>VA </a:t>
            </a:r>
            <a:r>
              <a:rPr lang="zh-CN" altLang="en-US" dirty="0">
                <a:cs typeface="+mn-ea"/>
                <a:sym typeface="+mn-lt"/>
              </a:rPr>
              <a:t>对应的文件偏移 </a:t>
            </a:r>
            <a:r>
              <a:rPr lang="en-US" altLang="zh-CN" dirty="0">
                <a:cs typeface="+mn-ea"/>
                <a:sym typeface="+mn-lt"/>
              </a:rPr>
              <a:t>RAW </a:t>
            </a:r>
            <a:r>
              <a:rPr lang="zh-CN" altLang="en-US" dirty="0">
                <a:cs typeface="+mn-ea"/>
                <a:sym typeface="+mn-lt"/>
              </a:rPr>
              <a:t>时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首先查看其属于哪一节区</a:t>
            </a:r>
            <a:r>
              <a:rPr lang="zh-CN" altLang="en-US" dirty="0">
                <a:cs typeface="+mn-ea"/>
                <a:sym typeface="+mn-lt"/>
              </a:rPr>
              <a:t>，计算出相应的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差值</a:t>
            </a:r>
            <a:r>
              <a:rPr lang="zh-CN" altLang="en-US" dirty="0">
                <a:cs typeface="+mn-ea"/>
                <a:sym typeface="+mn-lt"/>
              </a:rPr>
              <a:t>后再进行转换</a:t>
            </a:r>
          </a:p>
        </p:txBody>
      </p:sp>
    </p:spTree>
    <p:extLst>
      <p:ext uri="{BB962C8B-B14F-4D97-AF65-F5344CB8AC3E}">
        <p14:creationId xmlns:p14="http://schemas.microsoft.com/office/powerpoint/2010/main" val="206171431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从文件偏移到相对虚拟地址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33099"/>
              </p:ext>
            </p:extLst>
          </p:nvPr>
        </p:nvGraphicFramePr>
        <p:xfrm>
          <a:off x="242977" y="2034079"/>
          <a:ext cx="4464495" cy="1796575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488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12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节区</a:t>
                      </a:r>
                      <a:endParaRPr lang="en-US" alt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127000" algn="ctr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开始地址</a:t>
                      </a:r>
                      <a:endParaRPr lang="zh-CN" alt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RAW</a:t>
                      </a:r>
                      <a:endParaRPr 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RVA</a:t>
                      </a:r>
                      <a:endParaRPr 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.text</a:t>
                      </a:r>
                      <a:endParaRPr lang="zh-CN" sz="2000" b="1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400h</a:t>
                      </a:r>
                      <a:endParaRPr 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1000h</a:t>
                      </a:r>
                      <a:endParaRPr 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.data</a:t>
                      </a:r>
                      <a:endParaRPr lang="zh-CN" sz="2000" b="1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1E00h</a:t>
                      </a:r>
                      <a:endParaRPr 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3000h</a:t>
                      </a:r>
                      <a:endParaRPr 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.</a:t>
                      </a:r>
                      <a:r>
                        <a:rPr lang="en-US" sz="2000" b="1" kern="1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rdata</a:t>
                      </a:r>
                      <a:endParaRPr 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2000h</a:t>
                      </a:r>
                      <a:endParaRPr 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4000h</a:t>
                      </a:r>
                      <a:endParaRPr lang="zh-CN" sz="20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A6AB8F91-EE59-4344-A064-7B0F4FD7F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461" y="4930764"/>
            <a:ext cx="4597018" cy="1559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7E90DD-B3F0-49F4-8B7C-7E3890D851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312" y="1501295"/>
            <a:ext cx="4347315" cy="14346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7387AD-F3FB-4BB8-9897-D75184044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312" y="3072254"/>
            <a:ext cx="4347313" cy="16587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E9B014-7E0E-48A3-8898-F654F8EA5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064" y="4864917"/>
            <a:ext cx="4347313" cy="1625254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1A6B57F-7FC5-41FE-9BCD-E9A9D1670492}"/>
              </a:ext>
            </a:extLst>
          </p:cNvPr>
          <p:cNvCxnSpPr>
            <a:cxnSpLocks/>
          </p:cNvCxnSpPr>
          <p:nvPr/>
        </p:nvCxnSpPr>
        <p:spPr>
          <a:xfrm>
            <a:off x="4445696" y="3717032"/>
            <a:ext cx="1011360" cy="25851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8FF9F6C-CED9-4026-AB42-1481EF688B76}"/>
              </a:ext>
            </a:extLst>
          </p:cNvPr>
          <p:cNvCxnSpPr>
            <a:cxnSpLocks/>
          </p:cNvCxnSpPr>
          <p:nvPr/>
        </p:nvCxnSpPr>
        <p:spPr>
          <a:xfrm>
            <a:off x="4445696" y="3356992"/>
            <a:ext cx="1083368" cy="111622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C43C6D2-AE08-45A8-BD18-B27EAEC20E4B}"/>
              </a:ext>
            </a:extLst>
          </p:cNvPr>
          <p:cNvCxnSpPr>
            <a:cxnSpLocks/>
          </p:cNvCxnSpPr>
          <p:nvPr/>
        </p:nvCxnSpPr>
        <p:spPr>
          <a:xfrm flipV="1">
            <a:off x="4445696" y="2602245"/>
            <a:ext cx="1011360" cy="25069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7FA0F98-68FB-4FF6-B796-0B5B00CDB681}"/>
              </a:ext>
            </a:extLst>
          </p:cNvPr>
          <p:cNvSpPr/>
          <p:nvPr/>
        </p:nvSpPr>
        <p:spPr>
          <a:xfrm>
            <a:off x="2072680" y="2631357"/>
            <a:ext cx="864096" cy="1157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A97A203-105D-48DB-8DBC-7CE4F33FB71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072680" y="3830654"/>
            <a:ext cx="402544" cy="175858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28E38CF0-2E69-49E3-B513-887143BEA77B}"/>
              </a:ext>
            </a:extLst>
          </p:cNvPr>
          <p:cNvSpPr/>
          <p:nvPr/>
        </p:nvSpPr>
        <p:spPr>
          <a:xfrm>
            <a:off x="1784648" y="5733256"/>
            <a:ext cx="216024" cy="432048"/>
          </a:xfrm>
          <a:prstGeom prst="leftBrace">
            <a:avLst>
              <a:gd name="adj1" fmla="val 3389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BE5D2B-4390-410C-B09A-3CFF38554FE6}"/>
              </a:ext>
            </a:extLst>
          </p:cNvPr>
          <p:cNvSpPr/>
          <p:nvPr/>
        </p:nvSpPr>
        <p:spPr>
          <a:xfrm>
            <a:off x="242977" y="1484784"/>
            <a:ext cx="4473502" cy="3732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上一页表格中 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RAW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和 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RVA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地址获取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8F22FDB-A0C2-4AFC-8D09-527C9C4BDF57}"/>
              </a:ext>
            </a:extLst>
          </p:cNvPr>
          <p:cNvSpPr/>
          <p:nvPr/>
        </p:nvSpPr>
        <p:spPr>
          <a:xfrm>
            <a:off x="5529064" y="1988840"/>
            <a:ext cx="2075977" cy="146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86899C4-97F3-41CA-BD7D-A00A1E177560}"/>
              </a:ext>
            </a:extLst>
          </p:cNvPr>
          <p:cNvSpPr/>
          <p:nvPr/>
        </p:nvSpPr>
        <p:spPr>
          <a:xfrm>
            <a:off x="5529064" y="3785746"/>
            <a:ext cx="2075977" cy="146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24E917B-52A1-4D06-84F7-6AF12BA8CFF5}"/>
              </a:ext>
            </a:extLst>
          </p:cNvPr>
          <p:cNvSpPr/>
          <p:nvPr/>
        </p:nvSpPr>
        <p:spPr>
          <a:xfrm>
            <a:off x="5529064" y="5733256"/>
            <a:ext cx="2075977" cy="146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6FF819B-CCF6-4F6B-B548-04F1DBC4FF81}"/>
              </a:ext>
            </a:extLst>
          </p:cNvPr>
          <p:cNvSpPr txBox="1"/>
          <p:nvPr/>
        </p:nvSpPr>
        <p:spPr>
          <a:xfrm>
            <a:off x="24428" y="6505333"/>
            <a:ext cx="5024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cypher_reverse_1.exe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第二次作业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30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27" grpId="0" animBg="1"/>
      <p:bldP spid="32" grpId="0" animBg="1"/>
      <p:bldP spid="33" grpId="0" animBg="1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16496" y="1351158"/>
            <a:ext cx="9489504" cy="576064"/>
          </a:xfrm>
        </p:spPr>
        <p:txBody>
          <a:bodyPr>
            <a:normAutofit fontScale="92500"/>
          </a:bodyPr>
          <a:lstStyle/>
          <a:p>
            <a:pPr lvl="1"/>
            <a:r>
              <a:rPr lang="zh-CN" altLang="en-US" b="0" dirty="0">
                <a:cs typeface="+mn-ea"/>
                <a:sym typeface="+mn-lt"/>
              </a:rPr>
              <a:t>以第二次作业 </a:t>
            </a:r>
            <a:r>
              <a:rPr lang="en-US" altLang="zh-CN" b="0" dirty="0">
                <a:cs typeface="+mn-ea"/>
                <a:sym typeface="+mn-lt"/>
              </a:rPr>
              <a:t>cypher_reverse_1.exe </a:t>
            </a:r>
            <a:r>
              <a:rPr lang="zh-CN" altLang="en-US" b="0" dirty="0">
                <a:cs typeface="+mn-ea"/>
                <a:sym typeface="+mn-lt"/>
              </a:rPr>
              <a:t>为例，其差值如表</a:t>
            </a:r>
            <a:endParaRPr lang="zh-CN" altLang="en-US" b="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）内存映像结构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从文件偏移到相对虚拟地址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C784562-3A10-4995-995F-FEB9DF3C3ED0}"/>
              </a:ext>
            </a:extLst>
          </p:cNvPr>
          <p:cNvSpPr txBox="1">
            <a:spLocks/>
          </p:cNvSpPr>
          <p:nvPr/>
        </p:nvSpPr>
        <p:spPr>
          <a:xfrm>
            <a:off x="416496" y="3861048"/>
            <a:ext cx="89154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cs typeface="+mn-ea"/>
                <a:sym typeface="+mn-lt"/>
              </a:rPr>
              <a:t>在计算某虚拟地址 </a:t>
            </a:r>
            <a:r>
              <a:rPr lang="en-US" altLang="zh-CN" dirty="0">
                <a:cs typeface="+mn-ea"/>
                <a:sym typeface="+mn-lt"/>
              </a:rPr>
              <a:t>VA </a:t>
            </a:r>
            <a:r>
              <a:rPr lang="zh-CN" altLang="en-US" dirty="0">
                <a:cs typeface="+mn-ea"/>
                <a:sym typeface="+mn-lt"/>
              </a:rPr>
              <a:t>对应的文件偏移 </a:t>
            </a:r>
            <a:r>
              <a:rPr lang="en-US" altLang="zh-CN" dirty="0">
                <a:cs typeface="+mn-ea"/>
                <a:sym typeface="+mn-lt"/>
              </a:rPr>
              <a:t>RAW </a:t>
            </a:r>
            <a:r>
              <a:rPr lang="zh-CN" altLang="en-US" dirty="0">
                <a:cs typeface="+mn-ea"/>
                <a:sym typeface="+mn-lt"/>
              </a:rPr>
              <a:t>时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首先查看其属于哪一节区</a:t>
            </a:r>
            <a:r>
              <a:rPr lang="zh-CN" altLang="en-US" dirty="0">
                <a:cs typeface="+mn-ea"/>
                <a:sym typeface="+mn-lt"/>
              </a:rPr>
              <a:t>，计算出相应的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差值</a:t>
            </a:r>
            <a:r>
              <a:rPr lang="zh-CN" altLang="en-US" dirty="0">
                <a:cs typeface="+mn-ea"/>
                <a:sym typeface="+mn-lt"/>
              </a:rPr>
              <a:t>后再进行转换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程序入口点</a:t>
            </a:r>
            <a:r>
              <a:rPr lang="zh-CN" altLang="en-US" dirty="0">
                <a:cs typeface="+mn-ea"/>
                <a:sym typeface="+mn-lt"/>
              </a:rPr>
              <a:t>的虚拟地址 </a:t>
            </a:r>
            <a:r>
              <a:rPr lang="en-US" altLang="zh-CN" dirty="0">
                <a:cs typeface="+mn-ea"/>
                <a:sym typeface="+mn-lt"/>
              </a:rPr>
              <a:t>VA </a:t>
            </a:r>
            <a:r>
              <a:rPr lang="zh-CN" altLang="en-US" dirty="0">
                <a:cs typeface="+mn-ea"/>
                <a:sym typeface="+mn-lt"/>
              </a:rPr>
              <a:t>为  </a:t>
            </a:r>
            <a:r>
              <a:rPr lang="en-US" altLang="zh-CN" dirty="0">
                <a:cs typeface="+mn-ea"/>
                <a:sym typeface="+mn-lt"/>
              </a:rPr>
              <a:t>0x4014A0</a:t>
            </a:r>
            <a:r>
              <a:rPr lang="zh-CN" altLang="en-US" dirty="0">
                <a:cs typeface="+mn-ea"/>
                <a:sym typeface="+mn-lt"/>
              </a:rPr>
              <a:t>，装载基址</a:t>
            </a:r>
            <a:r>
              <a:rPr lang="en-US" altLang="zh-CN" dirty="0" err="1">
                <a:cs typeface="+mn-ea"/>
                <a:sym typeface="+mn-lt"/>
              </a:rPr>
              <a:t>ImageBase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为 </a:t>
            </a:r>
            <a:r>
              <a:rPr lang="en-US" altLang="zh-CN" dirty="0">
                <a:cs typeface="+mn-ea"/>
                <a:sym typeface="+mn-lt"/>
              </a:rPr>
              <a:t>0x400000</a:t>
            </a:r>
            <a:r>
              <a:rPr lang="zh-CN" altLang="en-US" dirty="0">
                <a:cs typeface="+mn-ea"/>
                <a:sym typeface="+mn-lt"/>
              </a:rPr>
              <a:t>，文件偏移地址 </a:t>
            </a:r>
            <a:r>
              <a:rPr lang="en-US" altLang="zh-CN" dirty="0">
                <a:cs typeface="+mn-ea"/>
                <a:sym typeface="+mn-lt"/>
              </a:rPr>
              <a:t>RAW</a:t>
            </a:r>
            <a:r>
              <a:rPr lang="zh-CN" altLang="en-US" dirty="0">
                <a:cs typeface="+mn-ea"/>
                <a:sym typeface="+mn-lt"/>
              </a:rPr>
              <a:t>（或</a:t>
            </a:r>
            <a:r>
              <a:rPr lang="en-US" altLang="zh-CN" dirty="0">
                <a:cs typeface="+mn-ea"/>
                <a:sym typeface="+mn-lt"/>
              </a:rPr>
              <a:t>FOA</a:t>
            </a:r>
            <a:r>
              <a:rPr lang="zh-CN" altLang="en-US" dirty="0">
                <a:cs typeface="+mn-ea"/>
                <a:sym typeface="+mn-lt"/>
              </a:rPr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F8603-745B-4833-A894-1D95D3ADBB3A}"/>
                  </a:ext>
                </a:extLst>
              </p:cNvPr>
              <p:cNvSpPr txBox="1"/>
              <p:nvPr/>
            </p:nvSpPr>
            <p:spPr>
              <a:xfrm>
                <a:off x="344488" y="5877272"/>
                <a:ext cx="9217024" cy="707886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perspectiveAbove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cs typeface="+mn-ea"/>
                    <a:sym typeface="+mn-lt"/>
                  </a:rPr>
                  <a:t>    可知其处于 </a:t>
                </a:r>
                <a:r>
                  <a:rPr lang="en-US" altLang="zh-CN" sz="2000" dirty="0">
                    <a:cs typeface="+mn-ea"/>
                    <a:sym typeface="+mn-lt"/>
                  </a:rPr>
                  <a:t>.text </a:t>
                </a:r>
                <a:r>
                  <a:rPr lang="zh-CN" altLang="en-US" sz="2000" dirty="0">
                    <a:cs typeface="+mn-ea"/>
                    <a:sym typeface="+mn-lt"/>
                  </a:rPr>
                  <a:t>块中，此时 </a:t>
                </a:r>
                <a:r>
                  <a:rPr lang="en-US" altLang="zh-CN" sz="2000" dirty="0">
                    <a:cs typeface="+mn-ea"/>
                    <a:sym typeface="+mn-lt"/>
                  </a:rPr>
                  <a:t>RVA </a:t>
                </a:r>
                <a:r>
                  <a:rPr lang="zh-CN" altLang="en-US" sz="2000" dirty="0">
                    <a:cs typeface="+mn-ea"/>
                    <a:sym typeface="+mn-lt"/>
                  </a:rPr>
                  <a:t>和 </a:t>
                </a:r>
                <a:r>
                  <a:rPr lang="en-US" altLang="zh-CN" sz="2000" dirty="0">
                    <a:cs typeface="+mn-ea"/>
                    <a:sym typeface="+mn-lt"/>
                  </a:rPr>
                  <a:t>RAW</a:t>
                </a:r>
                <a:r>
                  <a:rPr lang="zh-CN" altLang="en-US" sz="2000" dirty="0">
                    <a:cs typeface="+mn-ea"/>
                    <a:sym typeface="+mn-lt"/>
                  </a:rPr>
                  <a:t>的相对差值为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θ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=0</m:t>
                    </m:r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x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C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00</m:t>
                    </m:r>
                  </m:oMath>
                </a14:m>
                <a:r>
                  <a:rPr lang="zh-CN" altLang="en-US" sz="2000" dirty="0">
                    <a:cs typeface="+mn-ea"/>
                    <a:sym typeface="+mn-lt"/>
                  </a:rPr>
                  <a:t>，故</a:t>
                </a:r>
                <a:endParaRPr lang="en-US" altLang="zh-CN" sz="2000" dirty="0">
                  <a:cs typeface="+mn-ea"/>
                  <a:sym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𝐑𝐀𝐖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+mn-ea"/>
                        <a:sym typeface="+mn-lt"/>
                      </a:rPr>
                      <m:t>VA</m:t>
                    </m:r>
                    <m:r>
                      <a:rPr lang="en-US" altLang="zh-CN" sz="2000" b="0" i="0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+mn-ea"/>
                        <a:sym typeface="+mn-lt"/>
                      </a:rPr>
                      <m:t>ImageBase</m:t>
                    </m:r>
                    <m:r>
                      <a:rPr lang="en-US" altLang="zh-CN" sz="2000" b="0" i="0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000FF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+mn-ea"/>
                        <a:sym typeface="+mn-lt"/>
                      </a:rPr>
                      <m:t>θ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=0</m:t>
                    </m:r>
                    <m:r>
                      <m:rPr>
                        <m:sty m:val="p"/>
                      </m:rPr>
                      <a:rPr lang="en-US" altLang="zh-CN" sz="2000" i="0" dirty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x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4014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A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0 −0</m:t>
                    </m:r>
                    <m:r>
                      <m:rPr>
                        <m:sty m:val="p"/>
                      </m:rPr>
                      <a:rPr lang="en-US" altLang="zh-CN" sz="2000" i="0" dirty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x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400000 −0</m:t>
                    </m:r>
                    <m:r>
                      <m:rPr>
                        <m:sty m:val="p"/>
                      </m:rPr>
                      <a:rPr lang="en-US" altLang="zh-CN" sz="2000" i="0" dirty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x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C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00=0</m:t>
                    </m:r>
                    <m:r>
                      <m:rPr>
                        <m:sty m:val="p"/>
                      </m:rPr>
                      <a:rPr lang="en-US" altLang="zh-CN" sz="2000" i="0" dirty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x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8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A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en-US" altLang="zh-CN" sz="2000" dirty="0">
                    <a:cs typeface="+mn-ea"/>
                    <a:sym typeface="+mn-lt"/>
                  </a:rPr>
                  <a:t>  </a:t>
                </a:r>
                <a:endParaRPr lang="zh-CN" altLang="en-US" sz="20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F8603-745B-4833-A894-1D95D3AD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5877272"/>
                <a:ext cx="921702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1EB8965-7972-4975-BEF5-C190EF88AAE5}"/>
              </a:ext>
            </a:extLst>
          </p:cNvPr>
          <p:cNvCxnSpPr>
            <a:cxnSpLocks/>
          </p:cNvCxnSpPr>
          <p:nvPr/>
        </p:nvCxnSpPr>
        <p:spPr>
          <a:xfrm flipH="1">
            <a:off x="1424608" y="4941168"/>
            <a:ext cx="720080" cy="1008112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5">
                <a:extLst>
                  <a:ext uri="{FF2B5EF4-FFF2-40B4-BE49-F238E27FC236}">
                    <a16:creationId xmlns:a16="http://schemas.microsoft.com/office/drawing/2014/main" id="{5BAE0543-87B7-0B61-E943-3BF3C66033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7128515"/>
                  </p:ext>
                </p:extLst>
              </p:nvPr>
            </p:nvGraphicFramePr>
            <p:xfrm>
              <a:off x="1280592" y="1837426"/>
              <a:ext cx="6420196" cy="1879606"/>
            </p:xfrm>
            <a:graphic>
              <a:graphicData uri="http://schemas.openxmlformats.org/drawingml/2006/table">
                <a:tbl>
                  <a:tblPr firstRow="1">
                    <a:tableStyleId>{1E171933-4619-4E11-9A3F-F7608DF75F80}</a:tableStyleId>
                  </a:tblPr>
                  <a:tblGrid>
                    <a:gridCol w="16050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节区</a:t>
                          </a:r>
                          <a:endParaRPr lang="en-US" alt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  <a:p>
                          <a:pPr marL="0" marR="0" lvl="0" indent="127000" algn="ctr" defTabSz="914400" rtl="0" eaLnBrk="1" fontAlgn="auto" latinLnBrk="0" hangingPunct="1">
                            <a:lnSpc>
                              <a:spcPts val="23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开始地址</a:t>
                          </a:r>
                          <a:endParaRPr lang="zh-CN" alt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RVA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RAW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差值</a:t>
                          </a:r>
                          <a:r>
                            <a:rPr lang="en-US" alt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θ</m:t>
                              </m:r>
                            </m:oMath>
                          </a14:m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.text</a:t>
                          </a:r>
                          <a:endParaRPr lang="zh-CN" sz="2000" b="1" kern="1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400h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.data</a:t>
                          </a:r>
                          <a:endParaRPr lang="zh-CN" sz="2000" b="1" kern="1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3000h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1E00h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</a:t>
                          </a:r>
                          <a:r>
                            <a:rPr lang="en-US" altLang="zh-CN" sz="2000" b="1" kern="1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</a:t>
                          </a:r>
                          <a:r>
                            <a:rPr lang="en-US" sz="2000" b="1" kern="1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data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4000h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5">
                <a:extLst>
                  <a:ext uri="{FF2B5EF4-FFF2-40B4-BE49-F238E27FC236}">
                    <a16:creationId xmlns:a16="http://schemas.microsoft.com/office/drawing/2014/main" id="{5BAE0543-87B7-0B61-E943-3BF3C66033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7128515"/>
                  </p:ext>
                </p:extLst>
              </p:nvPr>
            </p:nvGraphicFramePr>
            <p:xfrm>
              <a:off x="1280592" y="1837426"/>
              <a:ext cx="6420196" cy="1879606"/>
            </p:xfrm>
            <a:graphic>
              <a:graphicData uri="http://schemas.openxmlformats.org/drawingml/2006/table">
                <a:tbl>
                  <a:tblPr firstRow="1">
                    <a:tableStyleId>{1E171933-4619-4E11-9A3F-F7608DF75F80}</a:tableStyleId>
                  </a:tblPr>
                  <a:tblGrid>
                    <a:gridCol w="16050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050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420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节区</a:t>
                          </a:r>
                          <a:endParaRPr lang="en-US" alt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  <a:p>
                          <a:pPr marL="0" marR="0" lvl="0" indent="127000" algn="ctr" defTabSz="914400" rtl="0" eaLnBrk="1" fontAlgn="auto" latinLnBrk="0" hangingPunct="1">
                            <a:lnSpc>
                              <a:spcPts val="23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开始地址</a:t>
                          </a:r>
                          <a:endParaRPr lang="zh-CN" alt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RVA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RAW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301141" t="-15625" r="-760" b="-236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.text</a:t>
                          </a:r>
                          <a:endParaRPr lang="zh-CN" sz="2000" b="1" kern="1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400h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.data</a:t>
                          </a:r>
                          <a:endParaRPr lang="zh-CN" sz="2000" b="1" kern="1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3000h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1E00h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1802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</a:t>
                          </a:r>
                          <a:r>
                            <a:rPr lang="en-US" altLang="zh-CN" sz="2000" b="1" kern="1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</a:t>
                          </a:r>
                          <a:r>
                            <a:rPr lang="en-US" sz="2000" b="1" kern="1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data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4000h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2000h</a:t>
                          </a:r>
                          <a:endParaRPr lang="zh-CN" sz="2000" b="1" kern="1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6702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PE</a:t>
            </a:r>
            <a:r>
              <a:rPr lang="zh-CN" altLang="en-US" dirty="0">
                <a:cs typeface="+mn-ea"/>
                <a:sym typeface="+mn-lt"/>
              </a:rPr>
              <a:t>简介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检查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格式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内存映像结构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四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基址重定位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导入表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导出表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470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488" y="1405576"/>
            <a:ext cx="8915400" cy="259948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由第二节中对可选头的描述可知，可选头的</a:t>
            </a:r>
            <a:r>
              <a:rPr lang="en-US" altLang="zh-CN" dirty="0" err="1">
                <a:cs typeface="+mn-ea"/>
                <a:sym typeface="+mn-lt"/>
              </a:rPr>
              <a:t>ImageBase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成员变量描述了程序在装入内存时优先装入的地址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在生成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文件时，</a:t>
            </a:r>
            <a:r>
              <a:rPr lang="en-US" altLang="zh-CN" dirty="0">
                <a:cs typeface="+mn-ea"/>
                <a:sym typeface="+mn-lt"/>
              </a:rPr>
              <a:t>EXE</a:t>
            </a:r>
            <a:r>
              <a:rPr lang="zh-CN" altLang="en-US" dirty="0">
                <a:cs typeface="+mn-ea"/>
                <a:sym typeface="+mn-lt"/>
              </a:rPr>
              <a:t>文件优先装入的地址是</a:t>
            </a:r>
            <a:r>
              <a:rPr lang="en-US" altLang="zh-CN" dirty="0">
                <a:cs typeface="+mn-ea"/>
                <a:sym typeface="+mn-lt"/>
              </a:rPr>
              <a:t>0x400000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文件优先装入的地址是 </a:t>
            </a:r>
            <a:r>
              <a:rPr lang="en-US" altLang="zh-CN" dirty="0">
                <a:cs typeface="+mn-ea"/>
                <a:sym typeface="+mn-lt"/>
              </a:rPr>
              <a:t>0x10000000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）基址重定位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7D221-7BDA-4214-A26D-C21D517961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298" y="4149080"/>
            <a:ext cx="3604190" cy="16973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F8FD6F-D23A-43B1-A37F-8B9391EAD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555" y="4148555"/>
            <a:ext cx="3599991" cy="169735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F24F3A-6D5B-4E4F-A8B0-C8F624849633}"/>
              </a:ext>
            </a:extLst>
          </p:cNvPr>
          <p:cNvCxnSpPr>
            <a:cxnSpLocks/>
          </p:cNvCxnSpPr>
          <p:nvPr/>
        </p:nvCxnSpPr>
        <p:spPr>
          <a:xfrm>
            <a:off x="1496616" y="3789040"/>
            <a:ext cx="432048" cy="18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A4EB56B-4C11-4743-9820-8B4018955621}"/>
              </a:ext>
            </a:extLst>
          </p:cNvPr>
          <p:cNvCxnSpPr>
            <a:cxnSpLocks/>
          </p:cNvCxnSpPr>
          <p:nvPr/>
        </p:nvCxnSpPr>
        <p:spPr>
          <a:xfrm flipH="1">
            <a:off x="6753200" y="3789040"/>
            <a:ext cx="576064" cy="1728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92866D7-FE04-4E5B-8ABA-D6B29AB6E53C}"/>
              </a:ext>
            </a:extLst>
          </p:cNvPr>
          <p:cNvSpPr/>
          <p:nvPr/>
        </p:nvSpPr>
        <p:spPr>
          <a:xfrm>
            <a:off x="6465168" y="5909795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ida.dll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4BD3C0-70DC-407B-BE6F-127BE5AD677F}"/>
              </a:ext>
            </a:extLst>
          </p:cNvPr>
          <p:cNvSpPr txBox="1"/>
          <p:nvPr/>
        </p:nvSpPr>
        <p:spPr>
          <a:xfrm>
            <a:off x="-15552" y="6525545"/>
            <a:ext cx="9905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可参考 https://learn.microsoft.com/zh-cn/cpp/build/reference/base-base-address?view=msvc-170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498F1E-0D91-46F0-B1AD-8FA3E082AC72}"/>
              </a:ext>
            </a:extLst>
          </p:cNvPr>
          <p:cNvSpPr txBox="1"/>
          <p:nvPr/>
        </p:nvSpPr>
        <p:spPr>
          <a:xfrm>
            <a:off x="704528" y="5909795"/>
            <a:ext cx="36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cipher_reverse_1.exe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第二次作业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407635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968552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在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win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xp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中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没有地址随机化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EXE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会被默认装入基址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0x400000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处，通常不需要进行基址重定位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1"/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1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但一个可执行程序要加载的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DLL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如果很多，将不能每次都加载在同一基址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0x10000000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处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当发生地址占用冲突时，就需加载到未被占用的地址空间中，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重定位表</a:t>
            </a:r>
            <a:r>
              <a:rPr lang="zh-CN" altLang="en-US" dirty="0">
                <a:cs typeface="+mn-ea"/>
                <a:sym typeface="+mn-lt"/>
              </a:rPr>
              <a:t>就是为此而产生的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此时，程序中一些直接寻址地址过程，就会访问或跳转到别的地址空间中，而不是访问或跳转到预定的位置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）基址重定位</a:t>
            </a:r>
          </a:p>
        </p:txBody>
      </p:sp>
    </p:spTree>
    <p:extLst>
      <p:ext uri="{BB962C8B-B14F-4D97-AF65-F5344CB8AC3E}">
        <p14:creationId xmlns:p14="http://schemas.microsoft.com/office/powerpoint/2010/main" val="2859988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088904" y="1772816"/>
            <a:ext cx="5673080" cy="4320480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格式的大致布局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文件包括四个组成部分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MS-DOS</a:t>
            </a:r>
            <a:r>
              <a:rPr lang="zh-CN" altLang="en-US" dirty="0">
                <a:cs typeface="+mn-ea"/>
                <a:sym typeface="+mn-lt"/>
              </a:rPr>
              <a:t>头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Disk Operation System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New Technology</a:t>
            </a: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Section table</a:t>
            </a:r>
            <a:r>
              <a:rPr lang="zh-CN" altLang="en-US" dirty="0">
                <a:cs typeface="+mn-ea"/>
                <a:sym typeface="+mn-lt"/>
              </a:rPr>
              <a:t>表中包含了所有的</a:t>
            </a:r>
            <a:r>
              <a:rPr lang="en-US" altLang="zh-CN" dirty="0">
                <a:cs typeface="+mn-ea"/>
                <a:sym typeface="+mn-lt"/>
              </a:rPr>
              <a:t>section</a:t>
            </a:r>
            <a:r>
              <a:rPr lang="zh-CN" altLang="en-US" dirty="0">
                <a:cs typeface="+mn-ea"/>
                <a:sym typeface="+mn-lt"/>
              </a:rPr>
              <a:t>头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所有的</a:t>
            </a:r>
            <a:r>
              <a:rPr lang="en-US" altLang="zh-CN" dirty="0">
                <a:cs typeface="+mn-ea"/>
                <a:sym typeface="+mn-lt"/>
              </a:rPr>
              <a:t>section</a:t>
            </a:r>
            <a:r>
              <a:rPr lang="zh-CN" altLang="en-US" dirty="0">
                <a:cs typeface="+mn-ea"/>
                <a:sym typeface="+mn-lt"/>
              </a:rPr>
              <a:t>实体（段实体）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7A89A61-3778-45B4-AD49-972E6721ADB2}"/>
              </a:ext>
            </a:extLst>
          </p:cNvPr>
          <p:cNvPicPr/>
          <p:nvPr/>
        </p:nvPicPr>
        <p:blipFill rotWithShape="1">
          <a:blip r:embed="rId2"/>
          <a:srcRect l="6952" t="2520" r="9629" b="-1"/>
          <a:stretch/>
        </p:blipFill>
        <p:spPr>
          <a:xfrm>
            <a:off x="344488" y="1700808"/>
            <a:ext cx="3168352" cy="432048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F51061B-8705-47B0-A73B-E8338C428A7E}"/>
              </a:ext>
            </a:extLst>
          </p:cNvPr>
          <p:cNvCxnSpPr>
            <a:cxnSpLocks/>
          </p:cNvCxnSpPr>
          <p:nvPr/>
        </p:nvCxnSpPr>
        <p:spPr>
          <a:xfrm>
            <a:off x="3430673" y="2420888"/>
            <a:ext cx="1594335" cy="5067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08C5673-E54D-444A-BF90-ABDE054C62AD}"/>
              </a:ext>
            </a:extLst>
          </p:cNvPr>
          <p:cNvCxnSpPr>
            <a:cxnSpLocks/>
          </p:cNvCxnSpPr>
          <p:nvPr/>
        </p:nvCxnSpPr>
        <p:spPr>
          <a:xfrm>
            <a:off x="3430673" y="3212976"/>
            <a:ext cx="1594335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60878F7-2FDF-479C-8689-A3087CFEAFB7}"/>
              </a:ext>
            </a:extLst>
          </p:cNvPr>
          <p:cNvCxnSpPr>
            <a:cxnSpLocks/>
          </p:cNvCxnSpPr>
          <p:nvPr/>
        </p:nvCxnSpPr>
        <p:spPr>
          <a:xfrm>
            <a:off x="3430673" y="4653136"/>
            <a:ext cx="1594335" cy="207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CB80CAA-BCE4-4E02-ADBD-F9B47E52ED9A}"/>
              </a:ext>
            </a:extLst>
          </p:cNvPr>
          <p:cNvCxnSpPr>
            <a:cxnSpLocks/>
          </p:cNvCxnSpPr>
          <p:nvPr/>
        </p:nvCxnSpPr>
        <p:spPr>
          <a:xfrm>
            <a:off x="3430673" y="5373216"/>
            <a:ext cx="1594335" cy="17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933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5373216"/>
            <a:ext cx="8915400" cy="1368152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Windows vista</a:t>
            </a:r>
            <a:r>
              <a:rPr lang="zh-CN" altLang="en-US" dirty="0">
                <a:cs typeface="+mn-ea"/>
                <a:sym typeface="+mn-lt"/>
              </a:rPr>
              <a:t>及以上的操作系统中，开启了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地址随机化保护</a:t>
            </a:r>
            <a:r>
              <a:rPr lang="zh-CN" altLang="en-US" dirty="0">
                <a:cs typeface="+mn-ea"/>
                <a:sym typeface="+mn-lt"/>
              </a:rPr>
              <a:t>功能，</a:t>
            </a:r>
            <a:r>
              <a:rPr lang="en-US" altLang="zh-CN" dirty="0">
                <a:cs typeface="+mn-ea"/>
                <a:sym typeface="+mn-lt"/>
              </a:rPr>
              <a:t>EXE </a:t>
            </a:r>
            <a:r>
              <a:rPr lang="zh-CN" altLang="en-US" dirty="0">
                <a:cs typeface="+mn-ea"/>
                <a:sym typeface="+mn-lt"/>
              </a:rPr>
              <a:t>也会被加载到别的地址，因此 </a:t>
            </a:r>
            <a:r>
              <a:rPr lang="en-US" altLang="zh-CN" dirty="0">
                <a:cs typeface="+mn-ea"/>
                <a:sym typeface="+mn-lt"/>
              </a:rPr>
              <a:t>EXE </a:t>
            </a:r>
            <a:r>
              <a:rPr lang="zh-CN" altLang="en-US" dirty="0">
                <a:cs typeface="+mn-ea"/>
                <a:sym typeface="+mn-lt"/>
              </a:rPr>
              <a:t>也有了重定位表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）基址重定位</a:t>
            </a:r>
          </a:p>
        </p:txBody>
      </p:sp>
      <p:sp>
        <p:nvSpPr>
          <p:cNvPr id="7" name="矩形 6"/>
          <p:cNvSpPr/>
          <p:nvPr/>
        </p:nvSpPr>
        <p:spPr>
          <a:xfrm>
            <a:off x="2936776" y="5003884"/>
            <a:ext cx="372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ida.dll </a:t>
            </a:r>
            <a:r>
              <a:rPr lang="zh-CN" altLang="en-US" dirty="0">
                <a:cs typeface="+mn-ea"/>
                <a:sym typeface="+mn-lt"/>
              </a:rPr>
              <a:t>的 </a:t>
            </a:r>
            <a:r>
              <a:rPr lang="en-US" dirty="0">
                <a:cs typeface="+mn-ea"/>
                <a:sym typeface="+mn-lt"/>
              </a:rPr>
              <a:t>.</a:t>
            </a:r>
            <a:r>
              <a:rPr lang="en-US" dirty="0" err="1">
                <a:cs typeface="+mn-ea"/>
                <a:sym typeface="+mn-lt"/>
              </a:rPr>
              <a:t>reloc</a:t>
            </a:r>
            <a:r>
              <a:rPr lang="en-US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节区头和重定位表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CDCE54-A110-49E4-9A45-F4C32AC26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3579" y="1415627"/>
            <a:ext cx="6638841" cy="15834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70FB78-C793-43CC-BEB4-719916A97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487" y="3069418"/>
            <a:ext cx="5657023" cy="19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0465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基址重定位结构定义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程序处理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）基址重定位</a:t>
            </a:r>
          </a:p>
        </p:txBody>
      </p:sp>
    </p:spTree>
    <p:extLst>
      <p:ext uri="{BB962C8B-B14F-4D97-AF65-F5344CB8AC3E}">
        <p14:creationId xmlns:p14="http://schemas.microsoft.com/office/powerpoint/2010/main" val="299697508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基址重定位结构定义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重定位表由许多重定位块串接组成，每个重定位块中存放着</a:t>
            </a:r>
            <a:r>
              <a:rPr lang="en-US" altLang="zh-CN" dirty="0">
                <a:cs typeface="+mn-ea"/>
                <a:sym typeface="+mn-lt"/>
              </a:rPr>
              <a:t>4KB</a:t>
            </a:r>
            <a:r>
              <a:rPr lang="zh-CN" altLang="en-US" dirty="0">
                <a:cs typeface="+mn-ea"/>
                <a:sym typeface="+mn-lt"/>
              </a:rPr>
              <a:t>大小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文件内容的重定位信息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重定位块以</a:t>
            </a:r>
            <a:r>
              <a:rPr lang="en-US" altLang="zh-CN" dirty="0">
                <a:cs typeface="+mn-ea"/>
                <a:sym typeface="+mn-lt"/>
              </a:rPr>
              <a:t>IMAGE_BASE_RELOCATION</a:t>
            </a:r>
            <a:r>
              <a:rPr lang="zh-CN" altLang="en-US" dirty="0">
                <a:cs typeface="+mn-ea"/>
                <a:sym typeface="+mn-lt"/>
              </a:rPr>
              <a:t>开始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）基址重定位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基址重定位结构定义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80124"/>
              </p:ext>
            </p:extLst>
          </p:nvPr>
        </p:nvGraphicFramePr>
        <p:xfrm>
          <a:off x="1452538" y="4293096"/>
          <a:ext cx="7000924" cy="2909710"/>
        </p:xfrm>
        <a:graphic>
          <a:graphicData uri="http://schemas.openxmlformats.org/drawingml/2006/table">
            <a:tbl>
              <a:tblPr/>
              <a:tblGrid>
                <a:gridCol w="7000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2222">
                <a:tc>
                  <a:txBody>
                    <a:bodyPr/>
                    <a:lstStyle/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typedef </a:t>
                      </a:r>
                      <a:r>
                        <a:rPr lang="en-US" sz="1400" b="1" kern="0" dirty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struct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_IMAGE_BASE_RELOCATION 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+0h   DWORD   </a:t>
                      </a:r>
                      <a:r>
                        <a:rPr lang="en-US" sz="1400" b="1" kern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VirtualAddress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+4h   DWORD   </a:t>
                      </a:r>
                      <a:r>
                        <a:rPr lang="en-US" sz="1400" b="1" kern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SizeOfBlock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4000" algn="just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IMAGE_BASE_RELOCATION</a:t>
                      </a:r>
                      <a:r>
                        <a:rPr lang="en-US" sz="140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</a:p>
                    <a:p>
                      <a:pPr indent="254000" algn="just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685">
                <a:tc>
                  <a:txBody>
                    <a:bodyPr/>
                    <a:lstStyle/>
                    <a:p>
                      <a:pPr marL="0" marR="0" lvl="0" indent="254000" algn="ctr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cs typeface="+mn-ea"/>
                          <a:sym typeface="+mn-lt"/>
                        </a:rPr>
                        <a:t>IMAGE_BASE_RELOCATION</a:t>
                      </a:r>
                      <a:r>
                        <a:rPr lang="zh-CN" altLang="en-US" sz="1800" dirty="0">
                          <a:cs typeface="+mn-ea"/>
                          <a:sym typeface="+mn-lt"/>
                        </a:rPr>
                        <a:t>结构体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530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23803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72984"/>
            <a:ext cx="8915400" cy="5052360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#1VirtualAddress 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VA</a:t>
            </a:r>
            <a:r>
              <a:rPr lang="zh-CN" altLang="en-US" dirty="0">
                <a:cs typeface="+mn-ea"/>
                <a:sym typeface="+mn-lt"/>
              </a:rPr>
              <a:t>）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声明该组重定位数据开始的相对虚拟地址，各项重定位地址与该值相加，才是需要进行重定位的相对虚拟地址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#2SizeOfBlock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声明该组重定位数据的大小，其中包含了</a:t>
            </a:r>
            <a:r>
              <a:rPr lang="en-US" altLang="zh-CN" dirty="0">
                <a:cs typeface="+mn-ea"/>
                <a:sym typeface="+mn-lt"/>
              </a:rPr>
              <a:t>IMAGE_BASE_RELOCATION</a:t>
            </a: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IMAGE_BASE_RELOCATION</a:t>
            </a:r>
            <a:r>
              <a:rPr lang="zh-CN" altLang="en-US" dirty="0">
                <a:cs typeface="+mn-ea"/>
                <a:sym typeface="+mn-lt"/>
              </a:rPr>
              <a:t>之后紧随的是</a:t>
            </a:r>
            <a:r>
              <a:rPr lang="en-US" altLang="zh-CN" dirty="0" err="1">
                <a:cs typeface="+mn-ea"/>
                <a:sym typeface="+mn-lt"/>
              </a:rPr>
              <a:t>TypeOffset</a:t>
            </a:r>
            <a:r>
              <a:rPr lang="zh-CN" altLang="en-US" dirty="0">
                <a:cs typeface="+mn-ea"/>
                <a:sym typeface="+mn-lt"/>
              </a:rPr>
              <a:t>数组，数组每项大小为两个字节，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高四位代表重定位类型，低十二位值为重定位地址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最终所有的重定位块以一个</a:t>
            </a:r>
            <a:r>
              <a:rPr lang="en-US" altLang="zh-CN" dirty="0" err="1">
                <a:cs typeface="+mn-ea"/>
                <a:sym typeface="+mn-lt"/>
              </a:rPr>
              <a:t>VirtualAddress</a:t>
            </a:r>
            <a:r>
              <a:rPr lang="zh-CN" altLang="en-US" dirty="0">
                <a:cs typeface="+mn-ea"/>
                <a:sym typeface="+mn-lt"/>
              </a:rPr>
              <a:t>为</a:t>
            </a:r>
            <a:r>
              <a:rPr lang="en-US" altLang="zh-CN" dirty="0">
                <a:cs typeface="+mn-ea"/>
                <a:sym typeface="+mn-lt"/>
              </a:rPr>
              <a:t>0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en-US" altLang="zh-CN" dirty="0">
                <a:cs typeface="+mn-ea"/>
                <a:sym typeface="+mn-lt"/>
              </a:rPr>
              <a:t>IMAGE_BASE_RELOCATION</a:t>
            </a:r>
            <a:r>
              <a:rPr lang="zh-CN" altLang="en-US" dirty="0">
                <a:cs typeface="+mn-ea"/>
                <a:sym typeface="+mn-lt"/>
              </a:rPr>
              <a:t>结构结束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）基址重定位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基址重定位结构定义</a:t>
            </a:r>
          </a:p>
        </p:txBody>
      </p:sp>
    </p:spTree>
    <p:extLst>
      <p:ext uri="{BB962C8B-B14F-4D97-AF65-F5344CB8AC3E}">
        <p14:creationId xmlns:p14="http://schemas.microsoft.com/office/powerpoint/2010/main" val="382014841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752528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常见的重定位类型如下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对于</a:t>
            </a:r>
            <a:r>
              <a:rPr lang="en-US" altLang="zh-CN" dirty="0">
                <a:cs typeface="+mn-ea"/>
                <a:sym typeface="+mn-lt"/>
              </a:rPr>
              <a:t>x86</a:t>
            </a:r>
            <a:r>
              <a:rPr lang="zh-CN" altLang="en-US" dirty="0">
                <a:cs typeface="+mn-ea"/>
                <a:sym typeface="+mn-lt"/>
              </a:rPr>
              <a:t>文件，所有需要处理的基址重定位类型都是</a:t>
            </a:r>
            <a:r>
              <a:rPr lang="en-US" altLang="zh-CN" dirty="0">
                <a:cs typeface="+mn-ea"/>
                <a:sym typeface="+mn-lt"/>
              </a:rPr>
              <a:t>IMAGE_REL_BASED_HIGHLOW</a:t>
            </a: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IMAGE_REL_BASED_ABSOLUTE</a:t>
            </a:r>
            <a:r>
              <a:rPr lang="zh-CN" altLang="en-US" dirty="0">
                <a:cs typeface="+mn-ea"/>
                <a:sym typeface="+mn-lt"/>
              </a:rPr>
              <a:t>只是用于填充，以便于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字节对齐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）基址重定位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基址重定位结构定义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60156"/>
              </p:ext>
            </p:extLst>
          </p:nvPr>
        </p:nvGraphicFramePr>
        <p:xfrm>
          <a:off x="1064568" y="2204864"/>
          <a:ext cx="7956000" cy="1800199"/>
        </p:xfrm>
        <a:graphic>
          <a:graphicData uri="http://schemas.openxmlformats.org/drawingml/2006/table">
            <a:tbl>
              <a:tblPr firstRow="1" firstCol="1">
                <a:tableStyleId>{72833802-FEF1-4C79-8D5D-14CF1EAF98D9}</a:tableStyleId>
              </a:tblPr>
              <a:tblGrid>
                <a:gridCol w="8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7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03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预定义值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含义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72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sz="16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IMAGE_REL_BASED_ABSOLUTE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无具体含义，用于</a:t>
                      </a:r>
                      <a:r>
                        <a:rPr lang="en-US" alt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字节对</a:t>
                      </a:r>
                      <a:r>
                        <a:rPr lang="zh-CN" altLang="en-US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齐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2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sz="16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IMAGE_REL_BASED_HIGHLOW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重定位指向的地址需要被修正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2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zh-CN" sz="1600" kern="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IMAGE_REL_BASED_DIR64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出现在</a:t>
                      </a:r>
                      <a:r>
                        <a:rPr lang="en-US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64</a:t>
                      </a:r>
                      <a:r>
                        <a:rPr 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位</a:t>
                      </a:r>
                      <a:r>
                        <a:rPr lang="en-US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PE</a:t>
                      </a:r>
                      <a:r>
                        <a:rPr lang="zh-CN" sz="16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中，该地址需要被修正</a:t>
                      </a: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25584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96855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程序处理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重定位表在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文件中往往单独分为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个节区，名称为“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en-US" altLang="zh-CN" dirty="0" err="1">
                <a:cs typeface="+mn-ea"/>
                <a:sym typeface="+mn-lt"/>
              </a:rPr>
              <a:t>reloc</a:t>
            </a:r>
            <a:r>
              <a:rPr lang="zh-CN" altLang="en-US" dirty="0">
                <a:cs typeface="+mn-ea"/>
                <a:sym typeface="+mn-lt"/>
              </a:rPr>
              <a:t>”，可以可选头中 </a:t>
            </a:r>
            <a:r>
              <a:rPr lang="en-US" altLang="zh-CN" dirty="0" err="1">
                <a:cs typeface="+mn-ea"/>
                <a:sym typeface="+mn-lt"/>
              </a:rPr>
              <a:t>DataDirectory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中的</a:t>
            </a:r>
            <a:r>
              <a:rPr lang="en-US" altLang="zh-CN" dirty="0" err="1">
                <a:cs typeface="+mn-ea"/>
                <a:sym typeface="+mn-lt"/>
              </a:rPr>
              <a:t>BaseRelocationTable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成员找到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共需实现两个循环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第一个循环遍历每个重定位块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第二个循环遍历每个重定位块中的重定位信息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根据每个重定位信息的高四位确定其是否需要重定位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需要重定位时，根据程序预期存储位置</a:t>
            </a:r>
            <a:r>
              <a:rPr lang="en-US" altLang="zh-CN" dirty="0" err="1">
                <a:cs typeface="+mn-ea"/>
                <a:sym typeface="+mn-lt"/>
              </a:rPr>
              <a:t>ImageBase</a:t>
            </a:r>
            <a:r>
              <a:rPr lang="zh-CN" altLang="en-US" dirty="0">
                <a:cs typeface="+mn-ea"/>
                <a:sym typeface="+mn-lt"/>
              </a:rPr>
              <a:t>以及当前程序存储位置 </a:t>
            </a:r>
            <a:r>
              <a:rPr lang="en-US" altLang="zh-CN" dirty="0" err="1">
                <a:cs typeface="+mn-ea"/>
                <a:sym typeface="+mn-lt"/>
              </a:rPr>
              <a:t>m_pFileBuf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对其地址进行修正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）基址重定位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程序处理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6CBD3C1-AE19-4031-8DBD-915A873B1E26}"/>
              </a:ext>
            </a:extLst>
          </p:cNvPr>
          <p:cNvGrpSpPr/>
          <p:nvPr/>
        </p:nvGrpSpPr>
        <p:grpSpPr>
          <a:xfrm>
            <a:off x="4520952" y="3546701"/>
            <a:ext cx="5328592" cy="1464734"/>
            <a:chOff x="4520952" y="3546701"/>
            <a:chExt cx="5328592" cy="14647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C2E5429-0862-4850-A25C-05146828D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20952" y="3546701"/>
              <a:ext cx="5328592" cy="89041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A70EC9C-518E-49A7-8BBE-D7D158233168}"/>
                </a:ext>
              </a:extLst>
            </p:cNvPr>
            <p:cNvSpPr/>
            <p:nvPr/>
          </p:nvSpPr>
          <p:spPr>
            <a:xfrm>
              <a:off x="6166746" y="4365104"/>
              <a:ext cx="34517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libcrack_dll_injection.dll </a:t>
              </a:r>
            </a:p>
            <a:p>
              <a:pPr algn="ctr"/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(</a:t>
              </a:r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参见上一次课的</a:t>
              </a: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DLL</a:t>
              </a:r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注入爆破</a:t>
              </a: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)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1108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）基址重定位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10" y="1472984"/>
            <a:ext cx="9433379" cy="478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7640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PE</a:t>
            </a:r>
            <a:r>
              <a:rPr lang="zh-CN" altLang="en-US" dirty="0">
                <a:cs typeface="+mn-ea"/>
                <a:sym typeface="+mn-lt"/>
              </a:rPr>
              <a:t>简介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检查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格式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内存映像结构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基址重定位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五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导入表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导出表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111360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在编写程序时，会使用到大量的库函数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由于动态链接的存在，这些函数并不会都编写进二进制文件中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而是在函数调用处填入对应的导入表地址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当程序加载到内存中后，</a:t>
            </a:r>
            <a:r>
              <a:rPr lang="en-US" altLang="zh-CN" dirty="0">
                <a:cs typeface="+mn-ea"/>
                <a:sym typeface="+mn-lt"/>
              </a:rPr>
              <a:t>Windows </a:t>
            </a:r>
            <a:r>
              <a:rPr lang="zh-CN" altLang="en-US" dirty="0">
                <a:cs typeface="+mn-ea"/>
                <a:sym typeface="+mn-lt"/>
              </a:rPr>
              <a:t>加载器才将相关的 </a:t>
            </a:r>
            <a:r>
              <a:rPr lang="en-US" altLang="zh-CN" dirty="0">
                <a:cs typeface="+mn-ea"/>
                <a:sym typeface="+mn-lt"/>
              </a:rPr>
              <a:t>DLL </a:t>
            </a:r>
            <a:r>
              <a:rPr lang="zh-CN" altLang="en-US" dirty="0">
                <a:cs typeface="+mn-ea"/>
                <a:sym typeface="+mn-lt"/>
              </a:rPr>
              <a:t>装入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并将调用输入函数的指令和函数实际所在地址关联起来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</a:t>
            </a:r>
          </a:p>
        </p:txBody>
      </p:sp>
    </p:spTree>
    <p:extLst>
      <p:ext uri="{BB962C8B-B14F-4D97-AF65-F5344CB8AC3E}">
        <p14:creationId xmlns:p14="http://schemas.microsoft.com/office/powerpoint/2010/main" val="417190687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42328"/>
            <a:ext cx="8915400" cy="1080120"/>
          </a:xfrm>
        </p:spPr>
        <p:txBody>
          <a:bodyPr>
            <a:normAutofit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通过</a:t>
            </a:r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打开第二次作业 </a:t>
            </a:r>
            <a:r>
              <a:rPr lang="en-US" altLang="zh-CN" dirty="0">
                <a:cs typeface="+mn-ea"/>
                <a:sym typeface="+mn-lt"/>
              </a:rPr>
              <a:t>crypto.exe</a:t>
            </a:r>
            <a:r>
              <a:rPr lang="zh-CN" altLang="en-US" dirty="0">
                <a:cs typeface="+mn-ea"/>
                <a:sym typeface="+mn-lt"/>
              </a:rPr>
              <a:t>，发现在 </a:t>
            </a:r>
            <a:r>
              <a:rPr lang="en-US" altLang="zh-CN" dirty="0">
                <a:cs typeface="+mn-ea"/>
                <a:sym typeface="+mn-lt"/>
              </a:rPr>
              <a:t>0x004015DD</a:t>
            </a:r>
            <a:r>
              <a:rPr lang="zh-CN" altLang="en-US" dirty="0">
                <a:cs typeface="+mn-ea"/>
                <a:sym typeface="+mn-lt"/>
              </a:rPr>
              <a:t>处调用了一次 </a:t>
            </a:r>
            <a:r>
              <a:rPr lang="en-US" altLang="zh-CN" dirty="0" err="1">
                <a:cs typeface="+mn-ea"/>
                <a:sym typeface="+mn-lt"/>
              </a:rPr>
              <a:t>printf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29FF23A0-87AA-497B-807A-F81EF93B60E3}"/>
              </a:ext>
            </a:extLst>
          </p:cNvPr>
          <p:cNvSpPr txBox="1">
            <a:spLocks/>
          </p:cNvSpPr>
          <p:nvPr/>
        </p:nvSpPr>
        <p:spPr>
          <a:xfrm>
            <a:off x="501878" y="4142502"/>
            <a:ext cx="89154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zh-CN" altLang="en-US" dirty="0">
                <a:cs typeface="+mn-ea"/>
                <a:sym typeface="+mn-lt"/>
              </a:rPr>
              <a:t>双击 </a:t>
            </a:r>
            <a:r>
              <a:rPr lang="en-US" altLang="zh-CN" dirty="0" err="1">
                <a:cs typeface="+mn-ea"/>
                <a:sym typeface="+mn-lt"/>
              </a:rPr>
              <a:t>printf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 </a:t>
            </a:r>
            <a:r>
              <a:rPr lang="zh-CN" altLang="en-US" dirty="0">
                <a:cs typeface="+mn-ea"/>
                <a:sym typeface="Wingdings" panose="05000000000000000000" pitchFamily="2" charset="2"/>
              </a:rPr>
              <a:t>双击 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__</a:t>
            </a:r>
            <a:r>
              <a:rPr lang="en-US" altLang="zh-CN" dirty="0" err="1">
                <a:cs typeface="+mn-ea"/>
                <a:sym typeface="Wingdings" panose="05000000000000000000" pitchFamily="2" charset="2"/>
              </a:rPr>
              <a:t>imp_printf</a:t>
            </a:r>
            <a:r>
              <a:rPr lang="zh-CN" altLang="en-US" dirty="0">
                <a:cs typeface="+mn-ea"/>
                <a:sym typeface="Wingdings" panose="05000000000000000000" pitchFamily="2" charset="2"/>
              </a:rPr>
              <a:t>，</a:t>
            </a:r>
            <a:r>
              <a:rPr lang="zh-CN" altLang="en-US" dirty="0">
                <a:cs typeface="+mn-ea"/>
                <a:sym typeface="+mn-lt"/>
              </a:rPr>
              <a:t>查看</a:t>
            </a:r>
            <a:r>
              <a:rPr lang="en-US" altLang="zh-CN" dirty="0">
                <a:cs typeface="+mn-ea"/>
                <a:sym typeface="+mn-lt"/>
              </a:rPr>
              <a:t>0x004071D8</a:t>
            </a:r>
            <a:r>
              <a:rPr lang="zh-CN" altLang="en-US" dirty="0">
                <a:cs typeface="+mn-ea"/>
                <a:sym typeface="+mn-lt"/>
              </a:rPr>
              <a:t>处，如下图所示，但在 </a:t>
            </a:r>
            <a:r>
              <a:rPr lang="en-US" altLang="zh-CN" dirty="0">
                <a:cs typeface="+mn-ea"/>
                <a:sym typeface="+mn-lt"/>
              </a:rPr>
              <a:t>IDA Pro </a:t>
            </a:r>
            <a:r>
              <a:rPr lang="zh-CN" altLang="en-US" dirty="0">
                <a:cs typeface="+mn-ea"/>
                <a:sym typeface="+mn-lt"/>
              </a:rPr>
              <a:t>中却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显示为未知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因为此时，该 </a:t>
            </a:r>
            <a:r>
              <a:rPr lang="en-US" altLang="zh-CN" dirty="0">
                <a:cs typeface="+mn-ea"/>
                <a:sym typeface="+mn-lt"/>
              </a:rPr>
              <a:t>PE </a:t>
            </a:r>
            <a:r>
              <a:rPr lang="zh-CN" altLang="en-US" dirty="0">
                <a:cs typeface="+mn-ea"/>
                <a:sym typeface="+mn-lt"/>
              </a:rPr>
              <a:t>文件尚未装入内存中，还未在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导入地址表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IAT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中填写相应的内存地址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5EDC05-FCC2-4AEE-B450-4B0686EBB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248" y="2505216"/>
            <a:ext cx="7751586" cy="163597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7E6BEE7-AC4E-4E5C-B3B0-43F8EC74DCAE}"/>
              </a:ext>
            </a:extLst>
          </p:cNvPr>
          <p:cNvSpPr txBox="1"/>
          <p:nvPr/>
        </p:nvSpPr>
        <p:spPr>
          <a:xfrm>
            <a:off x="7473280" y="2556745"/>
            <a:ext cx="2489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cipher_reverse_1.exe</a:t>
            </a:r>
          </a:p>
          <a:p>
            <a:pPr algn="ctr"/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第二次作业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6CFE45F-0BBB-49E7-8E75-9A09916B9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7" y="5700666"/>
            <a:ext cx="5226985" cy="10538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D0C9081-F321-4D27-81BA-9824E6377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7055" y="5700666"/>
            <a:ext cx="4448945" cy="10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89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680520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实现 </a:t>
            </a:r>
            <a:r>
              <a:rPr lang="en-US" altLang="zh-CN" dirty="0" err="1">
                <a:cs typeface="+mn-ea"/>
                <a:sym typeface="+mn-lt"/>
              </a:rPr>
              <a:t>LoadLibrary</a:t>
            </a:r>
            <a:r>
              <a:rPr lang="zh-CN" altLang="en-US" dirty="0">
                <a:cs typeface="+mn-ea"/>
                <a:sym typeface="+mn-lt"/>
              </a:rPr>
              <a:t>，即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把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PE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文件加载到内存 </a:t>
            </a:r>
            <a:r>
              <a:rPr lang="zh-CN" altLang="en-US" dirty="0">
                <a:cs typeface="+mn-ea"/>
                <a:sym typeface="+mn-lt"/>
              </a:rPr>
              <a:t>中，需要经过如下四步：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944BC79A-EA50-4208-A54B-EDB7DF9CB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245979"/>
              </p:ext>
            </p:extLst>
          </p:nvPr>
        </p:nvGraphicFramePr>
        <p:xfrm>
          <a:off x="848544" y="2691980"/>
          <a:ext cx="8424936" cy="4049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4914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589416D-9866-3B08-2DFC-B31EE11F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19" y="3618712"/>
            <a:ext cx="4129602" cy="19940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549A48-430F-453A-ACB8-73E4DAF5F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35" y="4365104"/>
            <a:ext cx="5416927" cy="19588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B5D15C-B5B1-453B-9E2E-EEB6541F08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08" y="2424101"/>
            <a:ext cx="5381916" cy="1356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84784"/>
            <a:ext cx="8915400" cy="3744416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当其执行后，该处的值会由 </a:t>
            </a:r>
            <a:r>
              <a:rPr lang="en-US" altLang="zh-CN" dirty="0">
                <a:cs typeface="+mn-ea"/>
                <a:sym typeface="+mn-lt"/>
              </a:rPr>
              <a:t>Windows </a:t>
            </a:r>
            <a:r>
              <a:rPr lang="zh-CN" altLang="en-US" dirty="0">
                <a:cs typeface="+mn-ea"/>
                <a:sym typeface="+mn-lt"/>
              </a:rPr>
              <a:t>加载器填写，如图所示，其值已变为 </a:t>
            </a:r>
            <a:r>
              <a:rPr lang="en-US" altLang="zh-CN" dirty="0">
                <a:cs typeface="+mn-ea"/>
                <a:sym typeface="+mn-lt"/>
              </a:rPr>
              <a:t>0x75527BB0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C5A6F98-E636-4D32-AACA-4D82ABAD9CA9}"/>
              </a:ext>
            </a:extLst>
          </p:cNvPr>
          <p:cNvCxnSpPr>
            <a:cxnSpLocks/>
          </p:cNvCxnSpPr>
          <p:nvPr/>
        </p:nvCxnSpPr>
        <p:spPr>
          <a:xfrm flipH="1">
            <a:off x="3152800" y="3642402"/>
            <a:ext cx="288032" cy="122675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8AD9926-F058-4B58-AB96-FF7357B118BC}"/>
              </a:ext>
            </a:extLst>
          </p:cNvPr>
          <p:cNvSpPr txBox="1"/>
          <p:nvPr/>
        </p:nvSpPr>
        <p:spPr>
          <a:xfrm>
            <a:off x="3425648" y="38124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双击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AF23AA2-754B-46B0-AE32-238C06803170}"/>
              </a:ext>
            </a:extLst>
          </p:cNvPr>
          <p:cNvSpPr txBox="1"/>
          <p:nvPr/>
        </p:nvSpPr>
        <p:spPr>
          <a:xfrm>
            <a:off x="5889104" y="3068960"/>
            <a:ext cx="39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右键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在内存窗口转到</a:t>
            </a:r>
            <a:r>
              <a:rPr lang="en-US" altLang="zh-CN" dirty="0">
                <a:cs typeface="+mn-ea"/>
                <a:sym typeface="+mn-lt"/>
              </a:rPr>
              <a:t>(F)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常数</a:t>
            </a:r>
            <a:r>
              <a:rPr lang="en-US" altLang="zh-CN" dirty="0">
                <a:cs typeface="+mn-ea"/>
                <a:sym typeface="+mn-lt"/>
              </a:rPr>
              <a:t>(C)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819E28-7FF7-4C9F-8DC0-1B1D400B32C8}"/>
              </a:ext>
            </a:extLst>
          </p:cNvPr>
          <p:cNvSpPr txBox="1"/>
          <p:nvPr/>
        </p:nvSpPr>
        <p:spPr>
          <a:xfrm>
            <a:off x="5808845" y="5734997"/>
            <a:ext cx="408897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因为地址随机化，同学们所找到的 </a:t>
            </a:r>
            <a:r>
              <a:rPr lang="en-US" altLang="zh-CN" dirty="0" err="1">
                <a:cs typeface="+mn-ea"/>
                <a:sym typeface="+mn-lt"/>
              </a:rPr>
              <a:t>printf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函数入口地址可能会有一些不同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2D7710-4F5B-4937-9C4B-4623FE5F8C13}"/>
              </a:ext>
            </a:extLst>
          </p:cNvPr>
          <p:cNvSpPr/>
          <p:nvPr/>
        </p:nvSpPr>
        <p:spPr>
          <a:xfrm>
            <a:off x="3237964" y="5235779"/>
            <a:ext cx="504056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66EEBC0-ECEA-472E-9D81-AC620D347008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742020" y="4797152"/>
            <a:ext cx="2723150" cy="51063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A1A0A5C-0090-4213-8FF8-B4CFE002838A}"/>
              </a:ext>
            </a:extLst>
          </p:cNvPr>
          <p:cNvSpPr/>
          <p:nvPr/>
        </p:nvSpPr>
        <p:spPr>
          <a:xfrm>
            <a:off x="6448969" y="4652545"/>
            <a:ext cx="845582" cy="144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14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" grpId="0" animBg="1"/>
      <p:bldP spid="19" grpId="0" animBg="1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当其执行后，该处的值会由 </a:t>
            </a:r>
            <a:r>
              <a:rPr lang="en-US" altLang="zh-CN" dirty="0">
                <a:cs typeface="+mn-ea"/>
                <a:sym typeface="+mn-lt"/>
              </a:rPr>
              <a:t>Windows </a:t>
            </a:r>
            <a:r>
              <a:rPr lang="zh-CN" altLang="en-US" dirty="0">
                <a:cs typeface="+mn-ea"/>
                <a:sym typeface="+mn-lt"/>
              </a:rPr>
              <a:t>加载器填写，如图所示，其值已变为 </a:t>
            </a:r>
            <a:r>
              <a:rPr lang="en-US" altLang="zh-CN" dirty="0">
                <a:cs typeface="+mn-ea"/>
                <a:sym typeface="+mn-lt"/>
              </a:rPr>
              <a:t>0x76C94CB0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DC0F5C9-B4A3-4DB5-97A9-15E540382AE5}"/>
              </a:ext>
            </a:extLst>
          </p:cNvPr>
          <p:cNvGrpSpPr/>
          <p:nvPr/>
        </p:nvGrpSpPr>
        <p:grpSpPr>
          <a:xfrm>
            <a:off x="567186" y="2990278"/>
            <a:ext cx="8908473" cy="3306493"/>
            <a:chOff x="1565564" y="822035"/>
            <a:chExt cx="8908473" cy="330649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65DFBA2-1852-47DF-85D6-7924F3A89949}"/>
                </a:ext>
              </a:extLst>
            </p:cNvPr>
            <p:cNvSpPr/>
            <p:nvPr/>
          </p:nvSpPr>
          <p:spPr>
            <a:xfrm>
              <a:off x="8072582" y="822036"/>
              <a:ext cx="2401455" cy="27824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2C34923-26EB-4CE6-ADE1-5DAD6865CDE9}"/>
                </a:ext>
              </a:extLst>
            </p:cNvPr>
            <p:cNvSpPr/>
            <p:nvPr/>
          </p:nvSpPr>
          <p:spPr>
            <a:xfrm>
              <a:off x="8072582" y="822036"/>
              <a:ext cx="2401455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……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745DE25-0BAE-4160-9F6F-599318741A88}"/>
                </a:ext>
              </a:extLst>
            </p:cNvPr>
            <p:cNvSpPr/>
            <p:nvPr/>
          </p:nvSpPr>
          <p:spPr>
            <a:xfrm>
              <a:off x="8072581" y="1320799"/>
              <a:ext cx="2401455" cy="9698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cipher_reverse_1.exe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C2823F8-47E4-41AF-94DE-6B5D54F86EE4}"/>
                </a:ext>
              </a:extLst>
            </p:cNvPr>
            <p:cNvSpPr/>
            <p:nvPr/>
          </p:nvSpPr>
          <p:spPr>
            <a:xfrm>
              <a:off x="8072580" y="2290616"/>
              <a:ext cx="2401455" cy="812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mscrt.dll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B0A5961-2F79-4633-8596-95F7E40285DA}"/>
                </a:ext>
              </a:extLst>
            </p:cNvPr>
            <p:cNvSpPr/>
            <p:nvPr/>
          </p:nvSpPr>
          <p:spPr>
            <a:xfrm>
              <a:off x="8072578" y="3103418"/>
              <a:ext cx="2401455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……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B7DC5C0-E8F8-4851-A3C1-8360AE5BECD8}"/>
                </a:ext>
              </a:extLst>
            </p:cNvPr>
            <p:cNvSpPr txBox="1"/>
            <p:nvPr/>
          </p:nvSpPr>
          <p:spPr>
            <a:xfrm>
              <a:off x="8488475" y="375919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进程地址空间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684C391-A0FE-4E04-98F7-09A2D37D6BD0}"/>
                </a:ext>
              </a:extLst>
            </p:cNvPr>
            <p:cNvSpPr/>
            <p:nvPr/>
          </p:nvSpPr>
          <p:spPr>
            <a:xfrm>
              <a:off x="4470392" y="822035"/>
              <a:ext cx="2401455" cy="27824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0BDAFBC-26A4-4452-B0AC-68E1FD78481D}"/>
                </a:ext>
              </a:extLst>
            </p:cNvPr>
            <p:cNvSpPr txBox="1"/>
            <p:nvPr/>
          </p:nvSpPr>
          <p:spPr>
            <a:xfrm>
              <a:off x="4886285" y="3759195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invoke</a:t>
              </a:r>
              <a:r>
                <a:rPr lang="zh-CN" altLang="en-US" dirty="0">
                  <a:cs typeface="+mn-ea"/>
                  <a:sym typeface="+mn-lt"/>
                </a:rPr>
                <a:t>分解图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51B3E45-DB75-474C-881E-00A8AF54D73A}"/>
                </a:ext>
              </a:extLst>
            </p:cNvPr>
            <p:cNvSpPr/>
            <p:nvPr/>
          </p:nvSpPr>
          <p:spPr>
            <a:xfrm>
              <a:off x="4608945" y="932873"/>
              <a:ext cx="2105891" cy="3879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CALL  &lt;JMP.&amp;</a:t>
              </a:r>
              <a:r>
                <a:rPr lang="en-US" altLang="zh-CN" sz="1600" dirty="0" err="1">
                  <a:cs typeface="+mn-ea"/>
                  <a:sym typeface="+mn-lt"/>
                </a:rPr>
                <a:t>printf</a:t>
              </a:r>
              <a:r>
                <a:rPr lang="en-US" altLang="zh-CN" sz="1600" dirty="0">
                  <a:cs typeface="+mn-ea"/>
                  <a:sym typeface="+mn-lt"/>
                </a:rPr>
                <a:t>&gt;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2DF5AE2-AF37-438B-B8B4-F975A1FCB4DE}"/>
                </a:ext>
              </a:extLst>
            </p:cNvPr>
            <p:cNvSpPr/>
            <p:nvPr/>
          </p:nvSpPr>
          <p:spPr>
            <a:xfrm>
              <a:off x="4608944" y="1417781"/>
              <a:ext cx="2105891" cy="3879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JMP [&lt;&amp;</a:t>
              </a:r>
              <a:r>
                <a:rPr lang="en-US" altLang="zh-CN" dirty="0" err="1">
                  <a:cs typeface="+mn-ea"/>
                  <a:sym typeface="+mn-lt"/>
                </a:rPr>
                <a:t>printf</a:t>
              </a:r>
              <a:r>
                <a:rPr lang="en-US" altLang="zh-CN" dirty="0">
                  <a:cs typeface="+mn-ea"/>
                  <a:sym typeface="+mn-lt"/>
                </a:rPr>
                <a:t>&gt;]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8B9E082-72E5-47DA-A5C2-FC1FFC73EC38}"/>
                </a:ext>
              </a:extLst>
            </p:cNvPr>
            <p:cNvSpPr/>
            <p:nvPr/>
          </p:nvSpPr>
          <p:spPr>
            <a:xfrm>
              <a:off x="4618173" y="2290616"/>
              <a:ext cx="2105891" cy="3879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IAT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8C5047-1AD9-43C4-A367-F5F4C2B71B8D}"/>
                </a:ext>
              </a:extLst>
            </p:cNvPr>
            <p:cNvSpPr/>
            <p:nvPr/>
          </p:nvSpPr>
          <p:spPr>
            <a:xfrm>
              <a:off x="4618173" y="2678542"/>
              <a:ext cx="2105891" cy="7504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导入表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A0844A4-DBB8-4186-9897-04DC74EE9E98}"/>
                </a:ext>
              </a:extLst>
            </p:cNvPr>
            <p:cNvSpPr/>
            <p:nvPr/>
          </p:nvSpPr>
          <p:spPr>
            <a:xfrm>
              <a:off x="1565564" y="932873"/>
              <a:ext cx="2105891" cy="3879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INVOKE </a:t>
              </a:r>
              <a:r>
                <a:rPr lang="en-US" altLang="zh-CN" i="1" dirty="0">
                  <a:cs typeface="+mn-ea"/>
                  <a:sym typeface="+mn-lt"/>
                </a:rPr>
                <a:t>XXXXXX</a:t>
              </a:r>
              <a:endParaRPr lang="zh-CN" altLang="en-US" i="1" dirty="0"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2FE36AB-0BA2-45D7-B176-D5E08C2BED64}"/>
                </a:ext>
              </a:extLst>
            </p:cNvPr>
            <p:cNvSpPr txBox="1"/>
            <p:nvPr/>
          </p:nvSpPr>
          <p:spPr>
            <a:xfrm>
              <a:off x="1856922" y="3759195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原始</a:t>
              </a:r>
              <a:r>
                <a:rPr lang="en-US" altLang="zh-CN" dirty="0">
                  <a:cs typeface="+mn-ea"/>
                  <a:sym typeface="+mn-lt"/>
                </a:rPr>
                <a:t>invoke</a:t>
              </a:r>
              <a:r>
                <a:rPr lang="zh-CN" altLang="en-US" dirty="0">
                  <a:cs typeface="+mn-ea"/>
                  <a:sym typeface="+mn-lt"/>
                </a:rPr>
                <a:t>指令</a:t>
              </a:r>
            </a:p>
          </p:txBody>
        </p:sp>
        <p:sp>
          <p:nvSpPr>
            <p:cNvPr id="42" name="箭头: 左右 41">
              <a:extLst>
                <a:ext uri="{FF2B5EF4-FFF2-40B4-BE49-F238E27FC236}">
                  <a16:creationId xmlns:a16="http://schemas.microsoft.com/office/drawing/2014/main" id="{EAEFBB79-E543-48AC-A73F-C78F6E7A3377}"/>
                </a:ext>
              </a:extLst>
            </p:cNvPr>
            <p:cNvSpPr/>
            <p:nvPr/>
          </p:nvSpPr>
          <p:spPr>
            <a:xfrm>
              <a:off x="3671456" y="1002145"/>
              <a:ext cx="780478" cy="249381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箭头: 右弧形 42">
              <a:extLst>
                <a:ext uri="{FF2B5EF4-FFF2-40B4-BE49-F238E27FC236}">
                  <a16:creationId xmlns:a16="http://schemas.microsoft.com/office/drawing/2014/main" id="{AFAF5372-A55D-42D7-8CF6-251C8CE65A06}"/>
                </a:ext>
              </a:extLst>
            </p:cNvPr>
            <p:cNvSpPr/>
            <p:nvPr/>
          </p:nvSpPr>
          <p:spPr>
            <a:xfrm>
              <a:off x="6724064" y="1099127"/>
              <a:ext cx="387920" cy="554182"/>
            </a:xfrm>
            <a:prstGeom prst="curvedLef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箭头: 左弧形 43">
              <a:extLst>
                <a:ext uri="{FF2B5EF4-FFF2-40B4-BE49-F238E27FC236}">
                  <a16:creationId xmlns:a16="http://schemas.microsoft.com/office/drawing/2014/main" id="{BD70B70E-32B6-417C-B07E-0F807D67FEA2}"/>
                </a:ext>
              </a:extLst>
            </p:cNvPr>
            <p:cNvSpPr/>
            <p:nvPr/>
          </p:nvSpPr>
          <p:spPr>
            <a:xfrm>
              <a:off x="4230255" y="1653309"/>
              <a:ext cx="378689" cy="858982"/>
            </a:xfrm>
            <a:prstGeom prst="curv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5F7BAD28-51FA-4B44-A501-1D6CB5667EDB}"/>
                </a:ext>
              </a:extLst>
            </p:cNvPr>
            <p:cNvSpPr/>
            <p:nvPr/>
          </p:nvSpPr>
          <p:spPr>
            <a:xfrm>
              <a:off x="6890305" y="2326873"/>
              <a:ext cx="1149305" cy="303869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20932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A55525-12D4-07FB-E984-BB48BEA3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5" y="2917497"/>
            <a:ext cx="6985566" cy="339182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当其执行后，该处的值会由 </a:t>
            </a:r>
            <a:r>
              <a:rPr lang="en-US" altLang="zh-CN" dirty="0">
                <a:cs typeface="+mn-ea"/>
                <a:sym typeface="+mn-lt"/>
              </a:rPr>
              <a:t>Windows </a:t>
            </a:r>
            <a:r>
              <a:rPr lang="zh-CN" altLang="en-US" dirty="0">
                <a:cs typeface="+mn-ea"/>
                <a:sym typeface="+mn-lt"/>
              </a:rPr>
              <a:t>加载器填写，如图所示，其值已变为 </a:t>
            </a:r>
            <a:r>
              <a:rPr lang="en-US" altLang="zh-CN" dirty="0">
                <a:cs typeface="+mn-ea"/>
                <a:sym typeface="+mn-lt"/>
              </a:rPr>
              <a:t>0x75527BB0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65DFBA2-1852-47DF-85D6-7924F3A89949}"/>
              </a:ext>
            </a:extLst>
          </p:cNvPr>
          <p:cNvSpPr/>
          <p:nvPr/>
        </p:nvSpPr>
        <p:spPr>
          <a:xfrm>
            <a:off x="7074204" y="2990279"/>
            <a:ext cx="2401455" cy="27824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2C34923-26EB-4CE6-ADE1-5DAD6865CDE9}"/>
              </a:ext>
            </a:extLst>
          </p:cNvPr>
          <p:cNvSpPr/>
          <p:nvPr/>
        </p:nvSpPr>
        <p:spPr>
          <a:xfrm>
            <a:off x="7074204" y="2990279"/>
            <a:ext cx="2401455" cy="498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……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745DE25-0BAE-4160-9F6F-599318741A88}"/>
              </a:ext>
            </a:extLst>
          </p:cNvPr>
          <p:cNvSpPr/>
          <p:nvPr/>
        </p:nvSpPr>
        <p:spPr>
          <a:xfrm>
            <a:off x="7074203" y="3489042"/>
            <a:ext cx="2401455" cy="9698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cipher_reverse_1.exe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C2823F8-47E4-41AF-94DE-6B5D54F86EE4}"/>
              </a:ext>
            </a:extLst>
          </p:cNvPr>
          <p:cNvSpPr/>
          <p:nvPr/>
        </p:nvSpPr>
        <p:spPr>
          <a:xfrm>
            <a:off x="7074202" y="4458859"/>
            <a:ext cx="2401455" cy="8128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mscrt.dll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0A5961-2F79-4633-8596-95F7E40285DA}"/>
              </a:ext>
            </a:extLst>
          </p:cNvPr>
          <p:cNvSpPr/>
          <p:nvPr/>
        </p:nvSpPr>
        <p:spPr>
          <a:xfrm>
            <a:off x="7074200" y="5271661"/>
            <a:ext cx="2401455" cy="498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……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1B2467-0A7B-830E-A0A1-D8DC97730A78}"/>
              </a:ext>
            </a:extLst>
          </p:cNvPr>
          <p:cNvSpPr/>
          <p:nvPr/>
        </p:nvSpPr>
        <p:spPr>
          <a:xfrm>
            <a:off x="3931732" y="3586172"/>
            <a:ext cx="432048" cy="271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9E5367-1884-CD51-0A7E-02397B1553CD}"/>
              </a:ext>
            </a:extLst>
          </p:cNvPr>
          <p:cNvGrpSpPr/>
          <p:nvPr/>
        </p:nvGrpSpPr>
        <p:grpSpPr>
          <a:xfrm>
            <a:off x="1447091" y="4725144"/>
            <a:ext cx="8388360" cy="1988280"/>
            <a:chOff x="1447091" y="4774807"/>
            <a:chExt cx="8388360" cy="19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0DFDA7E-DDBE-4B8F-55AE-669E0823B41E}"/>
                    </a:ext>
                  </a:extLst>
                </p14:cNvPr>
                <p14:cNvContentPartPr/>
                <p14:nvPr/>
              </p14:nvContentPartPr>
              <p14:xfrm>
                <a:off x="1447811" y="4808647"/>
                <a:ext cx="8387640" cy="1954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0DFDA7E-DDBE-4B8F-55AE-669E0823B4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29811" y="4791007"/>
                  <a:ext cx="8423280" cy="19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56FFF8-F3C3-C553-7DD0-50F1291D83F9}"/>
                    </a:ext>
                  </a:extLst>
                </p14:cNvPr>
                <p14:cNvContentPartPr/>
                <p14:nvPr/>
              </p14:nvContentPartPr>
              <p14:xfrm>
                <a:off x="1447091" y="4774807"/>
                <a:ext cx="347400" cy="99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56FFF8-F3C3-C553-7DD0-50F1291D83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9451" y="4757167"/>
                  <a:ext cx="38304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750778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 IMAGE_IMPORT_DESCRIPTOR</a:t>
            </a:r>
          </a:p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程序处理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</a:t>
            </a:r>
          </a:p>
        </p:txBody>
      </p:sp>
    </p:spTree>
    <p:extLst>
      <p:ext uri="{BB962C8B-B14F-4D97-AF65-F5344CB8AC3E}">
        <p14:creationId xmlns:p14="http://schemas.microsoft.com/office/powerpoint/2010/main" val="258747562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96855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 IMAGE_IMPORT_DESCRIPTOR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文件头的可选映像头中，数据目录表的第二成员指向导入表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导入表</a:t>
            </a:r>
            <a:r>
              <a:rPr lang="zh-CN" altLang="en-US" dirty="0">
                <a:cs typeface="+mn-ea"/>
                <a:sym typeface="+mn-lt"/>
              </a:rPr>
              <a:t> 由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IMAGE_IMPORT_DESCRIPTOR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（简称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IID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）数组 </a:t>
            </a:r>
            <a:r>
              <a:rPr lang="zh-CN" altLang="en-US" dirty="0">
                <a:cs typeface="+mn-ea"/>
                <a:sym typeface="+mn-lt"/>
              </a:rPr>
              <a:t>构成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每个被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文件导入的 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都有一个与之对应的 </a:t>
            </a:r>
            <a:r>
              <a:rPr lang="en-US" altLang="zh-CN" dirty="0">
                <a:cs typeface="+mn-ea"/>
                <a:sym typeface="+mn-lt"/>
              </a:rPr>
              <a:t>IID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IID</a:t>
            </a:r>
            <a:r>
              <a:rPr lang="zh-CN" altLang="en-US" dirty="0">
                <a:cs typeface="+mn-ea"/>
                <a:sym typeface="+mn-lt"/>
              </a:rPr>
              <a:t>中并无字段表明 </a:t>
            </a:r>
            <a:r>
              <a:rPr lang="en-US" altLang="zh-CN" dirty="0">
                <a:cs typeface="+mn-ea"/>
                <a:sym typeface="+mn-lt"/>
              </a:rPr>
              <a:t>IID </a:t>
            </a:r>
            <a:r>
              <a:rPr lang="zh-CN" altLang="en-US" dirty="0">
                <a:cs typeface="+mn-ea"/>
                <a:sym typeface="+mn-lt"/>
              </a:rPr>
              <a:t>数组的长度大小，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该数组最后的一个单元为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NULL</a:t>
            </a:r>
            <a:r>
              <a:rPr lang="zh-CN" altLang="en-US" dirty="0">
                <a:cs typeface="+mn-ea"/>
                <a:sym typeface="+mn-lt"/>
              </a:rPr>
              <a:t>，由此可计算出</a:t>
            </a:r>
            <a:r>
              <a:rPr lang="en-US" altLang="zh-CN" dirty="0">
                <a:cs typeface="+mn-ea"/>
                <a:sym typeface="+mn-lt"/>
              </a:rPr>
              <a:t>IID</a:t>
            </a:r>
            <a:r>
              <a:rPr lang="zh-CN" altLang="en-US" dirty="0">
                <a:cs typeface="+mn-ea"/>
                <a:sym typeface="+mn-lt"/>
              </a:rPr>
              <a:t>数组项数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IMAGE_IMPORT_DESCRIPTOR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581545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IMAGE_IMPORT_DESCRIPTOR</a:t>
            </a:r>
            <a:r>
              <a:rPr lang="zh-CN" altLang="en-US" dirty="0">
                <a:cs typeface="+mn-ea"/>
                <a:sym typeface="+mn-lt"/>
              </a:rPr>
              <a:t>的定义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IMAGE_IMPORT_DESCRIPTOR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73760"/>
              </p:ext>
            </p:extLst>
          </p:nvPr>
        </p:nvGraphicFramePr>
        <p:xfrm>
          <a:off x="740532" y="2564904"/>
          <a:ext cx="8670168" cy="4089400"/>
        </p:xfrm>
        <a:graphic>
          <a:graphicData uri="http://schemas.openxmlformats.org/drawingml/2006/table">
            <a:tbl>
              <a:tblPr/>
              <a:tblGrid>
                <a:gridCol w="8670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0">
                <a:tc>
                  <a:txBody>
                    <a:bodyPr/>
                    <a:lstStyle/>
                    <a:p>
                      <a:pPr indent="254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typedef struct _IMAGE_IMPORT_DESCRIPTOR {  </a:t>
                      </a:r>
                      <a:b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            union {  </a:t>
                      </a:r>
                      <a:b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                          DWORD Characteristics;  </a:t>
                      </a:r>
                      <a:b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                          DWORD </a:t>
                      </a:r>
                      <a:r>
                        <a:rPr lang="en-US" altLang="zh-CN" sz="20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OriginalFirstThunk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// (1) </a:t>
                      </a: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指向导入名称表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(INT)</a:t>
                      </a: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的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RAV*  </a:t>
                      </a:r>
                    </a:p>
                    <a:p>
                      <a:pPr indent="254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  };  </a:t>
                      </a:r>
                    </a:p>
                    <a:p>
                      <a:pPr indent="254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b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            DWORD   </a:t>
                      </a:r>
                      <a:r>
                        <a:rPr lang="en-US" altLang="zh-CN" sz="20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TimeDateStamp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  // (2) </a:t>
                      </a: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时间标识  </a:t>
                      </a:r>
                      <a:b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            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  </a:t>
                      </a:r>
                      <a:r>
                        <a:rPr lang="en-US" altLang="zh-CN" sz="20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ForwarderChain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 //  (3) </a:t>
                      </a: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转发链，如果不转发则此值为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 </a:t>
                      </a:r>
                      <a:b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             DWORD   Name;                    //  (4) </a:t>
                      </a: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指向导入映像文件的名字*  </a:t>
                      </a:r>
                      <a:b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            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  </a:t>
                      </a:r>
                      <a:r>
                        <a:rPr lang="en-US" altLang="zh-CN" sz="20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FirstThunk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           //  (5) </a:t>
                      </a: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指向导入地址表（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IAT</a:t>
                      </a: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）的</a:t>
                      </a: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RAV*</a:t>
                      </a:r>
                    </a:p>
                    <a:p>
                      <a:pPr indent="254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b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} IMAGE_IMPORT_DESCRIPTOR;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51105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00976"/>
            <a:ext cx="8915400" cy="5196376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#1 </a:t>
            </a:r>
            <a:r>
              <a:rPr lang="en-US" altLang="zh-CN" dirty="0" err="1">
                <a:cs typeface="+mn-ea"/>
                <a:sym typeface="+mn-lt"/>
              </a:rPr>
              <a:t>OriginalFirstThunk</a:t>
            </a:r>
            <a:r>
              <a:rPr lang="en-US" altLang="zh-CN" dirty="0">
                <a:cs typeface="+mn-ea"/>
                <a:sym typeface="+mn-lt"/>
              </a:rPr>
              <a:t>(Characteristics)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包含指向导入名称表的 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RVA</a:t>
            </a:r>
            <a:endParaRPr lang="zh-CN" altLang="en-US" dirty="0">
              <a:solidFill>
                <a:srgbClr val="0000FF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#2 </a:t>
            </a:r>
            <a:r>
              <a:rPr lang="en-US" altLang="zh-CN" dirty="0" err="1">
                <a:cs typeface="+mn-ea"/>
                <a:sym typeface="+mn-lt"/>
              </a:rPr>
              <a:t>TimeDataStamp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  一个</a:t>
            </a:r>
            <a:r>
              <a:rPr lang="en-US" altLang="zh-CN" dirty="0">
                <a:cs typeface="+mn-ea"/>
                <a:sym typeface="+mn-lt"/>
              </a:rPr>
              <a:t>32</a:t>
            </a:r>
            <a:r>
              <a:rPr lang="zh-CN" altLang="en-US" dirty="0">
                <a:cs typeface="+mn-ea"/>
                <a:sym typeface="+mn-lt"/>
              </a:rPr>
              <a:t>位的时间标志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#3 </a:t>
            </a:r>
            <a:r>
              <a:rPr lang="en-US" altLang="zh-CN" dirty="0" err="1">
                <a:cs typeface="+mn-ea"/>
                <a:sym typeface="+mn-lt"/>
              </a:rPr>
              <a:t>ForwarderChain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  当程序引用一个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中的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，而这个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又引用别的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时使用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#4 Name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  DLL</a:t>
            </a:r>
            <a:r>
              <a:rPr lang="zh-CN" altLang="en-US" dirty="0">
                <a:cs typeface="+mn-ea"/>
                <a:sym typeface="+mn-lt"/>
              </a:rPr>
              <a:t>名字的字符串指针，以字符 </a:t>
            </a:r>
            <a:r>
              <a:rPr lang="en-US" altLang="zh-CN" dirty="0">
                <a:cs typeface="+mn-ea"/>
                <a:sym typeface="+mn-lt"/>
              </a:rPr>
              <a:t>‘\0’ </a:t>
            </a:r>
            <a:r>
              <a:rPr lang="zh-CN" altLang="en-US" dirty="0">
                <a:cs typeface="+mn-ea"/>
                <a:sym typeface="+mn-lt"/>
              </a:rPr>
              <a:t>结尾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#5 </a:t>
            </a:r>
            <a:r>
              <a:rPr lang="en-US" altLang="zh-CN" dirty="0" err="1">
                <a:cs typeface="+mn-ea"/>
                <a:sym typeface="+mn-lt"/>
              </a:rPr>
              <a:t>FirstThunk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包含指向导入地址表的 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RVA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IMAGE_IMPORT_DESCRIPTOR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663575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96544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导入名称表（</a:t>
            </a:r>
            <a:r>
              <a:rPr lang="en-US" altLang="zh-CN" dirty="0">
                <a:cs typeface="+mn-ea"/>
                <a:sym typeface="+mn-lt"/>
              </a:rPr>
              <a:t>Import Name Table, INT</a:t>
            </a:r>
            <a:r>
              <a:rPr lang="zh-CN" altLang="en-US" dirty="0">
                <a:cs typeface="+mn-ea"/>
                <a:sym typeface="+mn-lt"/>
              </a:rPr>
              <a:t>）的结构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#1 Hint</a:t>
            </a:r>
            <a:endParaRPr lang="zh-CN" altLang="en-US" dirty="0">
              <a:cs typeface="+mn-ea"/>
              <a:sym typeface="+mn-lt"/>
            </a:endParaRPr>
          </a:p>
          <a:p>
            <a:pPr lvl="3"/>
            <a:r>
              <a:rPr lang="en-US" altLang="zh-CN" dirty="0">
                <a:cs typeface="+mn-ea"/>
                <a:sym typeface="+mn-lt"/>
              </a:rPr>
              <a:t>	</a:t>
            </a:r>
            <a:r>
              <a:rPr lang="zh-CN" altLang="en-US" dirty="0">
                <a:cs typeface="+mn-ea"/>
                <a:sym typeface="+mn-lt"/>
              </a:rPr>
              <a:t>该字段表明本函数在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中的导出表序号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#2 Name</a:t>
            </a:r>
            <a:endParaRPr lang="zh-CN" altLang="en-US" dirty="0">
              <a:cs typeface="+mn-ea"/>
              <a:sym typeface="+mn-lt"/>
            </a:endParaRPr>
          </a:p>
          <a:p>
            <a:pPr lvl="3"/>
            <a:r>
              <a:rPr lang="en-US" altLang="zh-CN" dirty="0">
                <a:cs typeface="+mn-ea"/>
                <a:sym typeface="+mn-lt"/>
              </a:rPr>
              <a:t>	</a:t>
            </a:r>
            <a:r>
              <a:rPr lang="zh-CN" altLang="en-US" dirty="0">
                <a:cs typeface="+mn-ea"/>
                <a:sym typeface="+mn-lt"/>
              </a:rPr>
              <a:t>该字段为函数名，是一个</a:t>
            </a:r>
            <a:r>
              <a:rPr lang="en-US" altLang="zh-CN" dirty="0">
                <a:cs typeface="+mn-ea"/>
                <a:sym typeface="+mn-lt"/>
              </a:rPr>
              <a:t>ASCII</a:t>
            </a:r>
            <a:r>
              <a:rPr lang="zh-CN" altLang="en-US" dirty="0">
                <a:cs typeface="+mn-ea"/>
                <a:sym typeface="+mn-lt"/>
              </a:rPr>
              <a:t>字符串，以</a:t>
            </a:r>
            <a:r>
              <a:rPr lang="en-US" altLang="zh-CN" dirty="0">
                <a:cs typeface="+mn-ea"/>
                <a:sym typeface="+mn-lt"/>
              </a:rPr>
              <a:t>NULL</a:t>
            </a:r>
            <a:r>
              <a:rPr lang="zh-CN" altLang="en-US" dirty="0">
                <a:cs typeface="+mn-ea"/>
                <a:sym typeface="+mn-lt"/>
              </a:rPr>
              <a:t>结尾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IMAGE_IMPORT_DESCRIPTOR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58295"/>
              </p:ext>
            </p:extLst>
          </p:nvPr>
        </p:nvGraphicFramePr>
        <p:xfrm>
          <a:off x="1568624" y="2204864"/>
          <a:ext cx="5267960" cy="1512168"/>
        </p:xfrm>
        <a:graphic>
          <a:graphicData uri="http://schemas.openxmlformats.org/drawingml/2006/table">
            <a:tbl>
              <a:tblPr/>
              <a:tblGrid>
                <a:gridCol w="5267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2168">
                <a:tc>
                  <a:txBody>
                    <a:bodyPr/>
                    <a:lstStyle/>
                    <a:p>
                      <a:pPr indent="25400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t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ypedef struct _IMAGE_IMPORT_BY_NAME {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+0h    WORD    Hint;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+2h    CHAR   Name[1];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 IMAGE_IMPORT_BY_NAME, *PIMAGE_IMPORT_BY_NAME;</a:t>
                      </a:r>
                      <a:endParaRPr lang="zh-CN" sz="14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74452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导入表整体结构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IMAGE_IMPORT_DESCRIPTOR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7B6FFA5-9985-4C2C-811E-DC57B19C5C14}"/>
              </a:ext>
            </a:extLst>
          </p:cNvPr>
          <p:cNvSpPr txBox="1"/>
          <p:nvPr/>
        </p:nvSpPr>
        <p:spPr>
          <a:xfrm>
            <a:off x="4507070" y="1631298"/>
            <a:ext cx="527175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 algn="just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solidFill>
                  <a:srgbClr val="C00000"/>
                </a:solidFill>
                <a:effectLst/>
                <a:cs typeface="+mn-ea"/>
                <a:sym typeface="+mn-lt"/>
              </a:rPr>
              <a:t>IAT</a:t>
            </a:r>
            <a:r>
              <a:rPr lang="zh-CN" altLang="en-US" sz="2400" b="1" i="0" dirty="0">
                <a:effectLst/>
                <a:cs typeface="+mn-ea"/>
                <a:sym typeface="+mn-lt"/>
              </a:rPr>
              <a:t>与</a:t>
            </a:r>
            <a:r>
              <a:rPr lang="en-US" altLang="zh-CN" sz="2400" b="1" i="0" dirty="0">
                <a:solidFill>
                  <a:srgbClr val="0000FF"/>
                </a:solidFill>
                <a:effectLst/>
                <a:cs typeface="+mn-ea"/>
                <a:sym typeface="+mn-lt"/>
              </a:rPr>
              <a:t>INT</a:t>
            </a:r>
            <a:r>
              <a:rPr lang="zh-CN" altLang="en-US" sz="2400" b="1" dirty="0">
                <a:cs typeface="+mn-ea"/>
                <a:sym typeface="+mn-lt"/>
              </a:rPr>
              <a:t>异同：</a:t>
            </a:r>
            <a:endParaRPr lang="en-US" altLang="zh-CN" sz="2400" b="1" i="0" dirty="0">
              <a:effectLst/>
              <a:cs typeface="+mn-ea"/>
              <a:sym typeface="+mn-lt"/>
            </a:endParaRP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05050"/>
                </a:solidFill>
                <a:effectLst/>
                <a:cs typeface="+mn-ea"/>
                <a:sym typeface="+mn-lt"/>
              </a:rPr>
              <a:t>在文件中，他们都</a:t>
            </a:r>
            <a:r>
              <a:rPr lang="zh-CN" altLang="en-US" b="0" i="0" dirty="0">
                <a:solidFill>
                  <a:srgbClr val="FF0000"/>
                </a:solidFill>
                <a:effectLst/>
                <a:cs typeface="+mn-ea"/>
                <a:sym typeface="+mn-lt"/>
              </a:rPr>
              <a:t>指向一个函数名字</a:t>
            </a:r>
            <a:r>
              <a:rPr lang="zh-CN" altLang="en-US" b="0" i="0" dirty="0">
                <a:solidFill>
                  <a:srgbClr val="505050"/>
                </a:solidFill>
                <a:effectLst/>
                <a:cs typeface="+mn-ea"/>
                <a:sym typeface="+mn-lt"/>
              </a:rPr>
              <a:t>或序号</a:t>
            </a:r>
            <a:endParaRPr lang="en-US" altLang="zh-CN" b="0" i="0" dirty="0">
              <a:solidFill>
                <a:srgbClr val="505050"/>
              </a:solidFill>
              <a:effectLst/>
              <a:cs typeface="+mn-ea"/>
              <a:sym typeface="+mn-lt"/>
            </a:endParaRPr>
          </a:p>
          <a:p>
            <a:pPr marL="2571750" lvl="5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最高位为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，则为序号</a:t>
            </a:r>
            <a:endParaRPr lang="en-US" altLang="zh-CN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2571750" lvl="5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505050"/>
              </a:solidFill>
              <a:cs typeface="+mn-ea"/>
              <a:sym typeface="+mn-lt"/>
            </a:endParaRP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0505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在内存中，</a:t>
            </a:r>
            <a:r>
              <a:rPr lang="en-US" altLang="zh-CN" b="0" i="0" dirty="0">
                <a:solidFill>
                  <a:srgbClr val="50505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IAT</a:t>
            </a:r>
            <a:r>
              <a:rPr lang="zh-CN" altLang="en-US" b="0" i="0" dirty="0">
                <a:solidFill>
                  <a:srgbClr val="50505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会被填充到正确的函数地址（参见</a:t>
            </a:r>
            <a:r>
              <a:rPr lang="en-US" altLang="zh-CN" b="0" i="0" dirty="0">
                <a:solidFill>
                  <a:srgbClr val="50505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PPT-50</a:t>
            </a:r>
            <a:r>
              <a:rPr lang="zh-CN" altLang="en-US" b="0" i="0" dirty="0">
                <a:solidFill>
                  <a:srgbClr val="505050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）</a:t>
            </a:r>
            <a:endParaRPr lang="en-US" altLang="zh-CN" b="0" i="0" dirty="0">
              <a:effectLst/>
              <a:highlight>
                <a:srgbClr val="FFFF00"/>
              </a:highlight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66CD351-13AB-4F34-AD52-5B40D47FE76C}"/>
              </a:ext>
            </a:extLst>
          </p:cNvPr>
          <p:cNvGrpSpPr/>
          <p:nvPr/>
        </p:nvGrpSpPr>
        <p:grpSpPr>
          <a:xfrm>
            <a:off x="848544" y="2434794"/>
            <a:ext cx="8496944" cy="4319285"/>
            <a:chOff x="929593" y="2276872"/>
            <a:chExt cx="8496944" cy="431928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26A7F14-F87A-42CF-BEAE-B5C8A2A79622}"/>
                </a:ext>
              </a:extLst>
            </p:cNvPr>
            <p:cNvGrpSpPr/>
            <p:nvPr/>
          </p:nvGrpSpPr>
          <p:grpSpPr>
            <a:xfrm>
              <a:off x="929593" y="2276872"/>
              <a:ext cx="8496944" cy="4319285"/>
              <a:chOff x="1971984" y="576598"/>
              <a:chExt cx="9059193" cy="5123141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A8442F-12CC-403E-B548-4091B55A2172}"/>
                  </a:ext>
                </a:extLst>
              </p:cNvPr>
              <p:cNvSpPr/>
              <p:nvPr/>
            </p:nvSpPr>
            <p:spPr>
              <a:xfrm>
                <a:off x="1971986" y="1563210"/>
                <a:ext cx="2077375" cy="29651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cs typeface="+mn-ea"/>
                    <a:sym typeface="+mn-lt"/>
                  </a:rPr>
                  <a:t>导入描述符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D53D2BE-04EF-4912-A72F-B9871FBFD75E}"/>
                  </a:ext>
                </a:extLst>
              </p:cNvPr>
              <p:cNvSpPr/>
              <p:nvPr/>
            </p:nvSpPr>
            <p:spPr>
              <a:xfrm>
                <a:off x="1971985" y="1563210"/>
                <a:ext cx="2077375" cy="5311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>
                    <a:cs typeface="+mn-ea"/>
                    <a:sym typeface="+mn-lt"/>
                  </a:rPr>
                  <a:t>OriginalFirstThunk</a:t>
                </a:r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0A02325-4063-4D02-8864-D686141F2273}"/>
                  </a:ext>
                </a:extLst>
              </p:cNvPr>
              <p:cNvSpPr/>
              <p:nvPr/>
            </p:nvSpPr>
            <p:spPr>
              <a:xfrm>
                <a:off x="1971984" y="3997171"/>
                <a:ext cx="2077375" cy="5311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cs typeface="+mn-ea"/>
                    <a:sym typeface="+mn-lt"/>
                  </a:rPr>
                  <a:t>Name1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4582620-8F36-4FE9-AE16-9F5BFEADF44E}"/>
                  </a:ext>
                </a:extLst>
              </p:cNvPr>
              <p:cNvSpPr txBox="1"/>
              <p:nvPr/>
            </p:nvSpPr>
            <p:spPr>
              <a:xfrm>
                <a:off x="1971984" y="2255668"/>
                <a:ext cx="1065323" cy="438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………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BE2D9E7-3F9C-4F99-82C1-36EB21D9C4AC}"/>
                  </a:ext>
                </a:extLst>
              </p:cNvPr>
              <p:cNvSpPr/>
              <p:nvPr/>
            </p:nvSpPr>
            <p:spPr>
              <a:xfrm>
                <a:off x="5726097" y="976545"/>
                <a:ext cx="1669002" cy="12783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FC8AD1D-797F-40D8-8A6E-FA56DFB83E38}"/>
                  </a:ext>
                </a:extLst>
              </p:cNvPr>
              <p:cNvSpPr/>
              <p:nvPr/>
            </p:nvSpPr>
            <p:spPr>
              <a:xfrm>
                <a:off x="5726097" y="976544"/>
                <a:ext cx="1669002" cy="42612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BC463A4-1790-4AED-9B9D-2974E5DC382E}"/>
                  </a:ext>
                </a:extLst>
              </p:cNvPr>
              <p:cNvSpPr/>
              <p:nvPr/>
            </p:nvSpPr>
            <p:spPr>
              <a:xfrm>
                <a:off x="5726097" y="1402672"/>
                <a:ext cx="1669002" cy="4261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0C4C528-385E-4E9A-8D55-D5344AA03E64}"/>
                  </a:ext>
                </a:extLst>
              </p:cNvPr>
              <p:cNvSpPr/>
              <p:nvPr/>
            </p:nvSpPr>
            <p:spPr>
              <a:xfrm>
                <a:off x="5726097" y="1828800"/>
                <a:ext cx="1669002" cy="4261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C2D0634-F165-4A3E-B36B-6F6BD4BD5DD8}"/>
                  </a:ext>
                </a:extLst>
              </p:cNvPr>
              <p:cNvSpPr/>
              <p:nvPr/>
            </p:nvSpPr>
            <p:spPr>
              <a:xfrm>
                <a:off x="8671196" y="2590616"/>
                <a:ext cx="2359981" cy="12783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2B86B00-2526-4BF5-877F-42809FDD80F1}"/>
                  </a:ext>
                </a:extLst>
              </p:cNvPr>
              <p:cNvSpPr/>
              <p:nvPr/>
            </p:nvSpPr>
            <p:spPr>
              <a:xfrm>
                <a:off x="8671196" y="2590615"/>
                <a:ext cx="2359981" cy="42612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cs typeface="+mn-ea"/>
                    <a:sym typeface="+mn-lt"/>
                  </a:rPr>
                  <a:t>00 02-ExitProcess,0,0</a:t>
                </a:r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B08AE34-23D6-4549-9C82-30F39FDAC328}"/>
                  </a:ext>
                </a:extLst>
              </p:cNvPr>
              <p:cNvSpPr/>
              <p:nvPr/>
            </p:nvSpPr>
            <p:spPr>
              <a:xfrm>
                <a:off x="8671196" y="3016743"/>
                <a:ext cx="2359981" cy="4261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6D04EF5-ABC7-4B90-9AF8-7DB6A383EA04}"/>
                  </a:ext>
                </a:extLst>
              </p:cNvPr>
              <p:cNvSpPr/>
              <p:nvPr/>
            </p:nvSpPr>
            <p:spPr>
              <a:xfrm>
                <a:off x="8671196" y="3442871"/>
                <a:ext cx="2359981" cy="4261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C6F21C-339D-46FA-8CCC-5DC1BBA5FA66}"/>
                  </a:ext>
                </a:extLst>
              </p:cNvPr>
              <p:cNvSpPr txBox="1"/>
              <p:nvPr/>
            </p:nvSpPr>
            <p:spPr>
              <a:xfrm>
                <a:off x="9211428" y="2206677"/>
                <a:ext cx="1359056" cy="4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Hint/Name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AF91FB3-907E-43B4-90AA-530BAA13C6D5}"/>
                  </a:ext>
                </a:extLst>
              </p:cNvPr>
              <p:cNvCxnSpPr>
                <a:stCxn id="13" idx="3"/>
                <a:endCxn id="17" idx="1"/>
              </p:cNvCxnSpPr>
              <p:nvPr/>
            </p:nvCxnSpPr>
            <p:spPr>
              <a:xfrm>
                <a:off x="7395099" y="1189608"/>
                <a:ext cx="1276097" cy="16140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71D14A7-4B56-4145-A93D-91EA9DF0BEF9}"/>
                  </a:ext>
                </a:extLst>
              </p:cNvPr>
              <p:cNvCxnSpPr>
                <a:stCxn id="14" idx="3"/>
                <a:endCxn id="18" idx="1"/>
              </p:cNvCxnSpPr>
              <p:nvPr/>
            </p:nvCxnSpPr>
            <p:spPr>
              <a:xfrm>
                <a:off x="7395099" y="1615736"/>
                <a:ext cx="1276097" cy="16140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F211FAD-035D-4302-85F2-7E75083013EA}"/>
                  </a:ext>
                </a:extLst>
              </p:cNvPr>
              <p:cNvSpPr txBox="1"/>
              <p:nvPr/>
            </p:nvSpPr>
            <p:spPr>
              <a:xfrm>
                <a:off x="6305560" y="3594547"/>
                <a:ext cx="561466" cy="4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IAT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BF181B7-FA8F-4BFC-84BE-9223C602FBFC}"/>
                  </a:ext>
                </a:extLst>
              </p:cNvPr>
              <p:cNvSpPr/>
              <p:nvPr/>
            </p:nvSpPr>
            <p:spPr>
              <a:xfrm>
                <a:off x="1971984" y="4531334"/>
                <a:ext cx="2077375" cy="5311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cs typeface="+mn-ea"/>
                    <a:sym typeface="+mn-lt"/>
                  </a:rPr>
                  <a:t>FirstThunk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F56FC19-7C9C-4B7A-A5D2-E51E22BFB9A2}"/>
                  </a:ext>
                </a:extLst>
              </p:cNvPr>
              <p:cNvSpPr/>
              <p:nvPr/>
            </p:nvSpPr>
            <p:spPr>
              <a:xfrm>
                <a:off x="5726097" y="2254935"/>
                <a:ext cx="1669002" cy="4261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cs typeface="+mn-ea"/>
                    <a:sym typeface="+mn-lt"/>
                  </a:rPr>
                  <a:t>00000000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67AF42B-52F0-4AA0-86BB-D5AD1B0F3B31}"/>
                  </a:ext>
                </a:extLst>
              </p:cNvPr>
              <p:cNvSpPr txBox="1"/>
              <p:nvPr/>
            </p:nvSpPr>
            <p:spPr>
              <a:xfrm>
                <a:off x="6323233" y="576598"/>
                <a:ext cx="593391" cy="4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INT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5D8209-3E7E-483D-B2F4-22222B1EFD4D}"/>
                  </a:ext>
                </a:extLst>
              </p:cNvPr>
              <p:cNvSpPr/>
              <p:nvPr/>
            </p:nvSpPr>
            <p:spPr>
              <a:xfrm>
                <a:off x="5726097" y="3995221"/>
                <a:ext cx="1669002" cy="12783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E1979BE-EB6D-446B-86E0-F38A1E99A583}"/>
                  </a:ext>
                </a:extLst>
              </p:cNvPr>
              <p:cNvSpPr/>
              <p:nvPr/>
            </p:nvSpPr>
            <p:spPr>
              <a:xfrm>
                <a:off x="5726097" y="3995220"/>
                <a:ext cx="1669002" cy="42612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F18DC-5515-4E05-9D22-4DCF3D7EA046}"/>
                  </a:ext>
                </a:extLst>
              </p:cNvPr>
              <p:cNvSpPr/>
              <p:nvPr/>
            </p:nvSpPr>
            <p:spPr>
              <a:xfrm>
                <a:off x="5726097" y="4421348"/>
                <a:ext cx="1669002" cy="4261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04896FD-BEE9-4A7D-A32A-A71BE1239F2F}"/>
                  </a:ext>
                </a:extLst>
              </p:cNvPr>
              <p:cNvSpPr/>
              <p:nvPr/>
            </p:nvSpPr>
            <p:spPr>
              <a:xfrm>
                <a:off x="5726097" y="4847476"/>
                <a:ext cx="1669002" cy="4261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F081ECC-8805-4AC7-A7D6-17FCE1D3E387}"/>
                  </a:ext>
                </a:extLst>
              </p:cNvPr>
              <p:cNvSpPr/>
              <p:nvPr/>
            </p:nvSpPr>
            <p:spPr>
              <a:xfrm>
                <a:off x="5726097" y="5273611"/>
                <a:ext cx="1669002" cy="4261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cs typeface="+mn-ea"/>
                    <a:sym typeface="+mn-lt"/>
                  </a:rPr>
                  <a:t>00000000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2A0089E-0C41-4EFB-A48E-9D12C947AE31}"/>
                  </a:ext>
                </a:extLst>
              </p:cNvPr>
              <p:cNvSpPr txBox="1"/>
              <p:nvPr/>
            </p:nvSpPr>
            <p:spPr>
              <a:xfrm>
                <a:off x="5745349" y="3012151"/>
                <a:ext cx="1892288" cy="4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“kernek32.dll\0”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25482125-4F80-4552-9CFF-CD41B67A3F3A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V="1">
                <a:off x="4049360" y="998079"/>
                <a:ext cx="1695989" cy="8307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74A12FDF-53CE-4124-88F2-85EC1615AEE5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 flipV="1">
                <a:off x="4049359" y="3995215"/>
                <a:ext cx="1695990" cy="8017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7AB56D64-03D3-4345-8F49-F01A235D8639}"/>
                  </a:ext>
                </a:extLst>
              </p:cNvPr>
              <p:cNvCxnSpPr>
                <a:cxnSpLocks/>
                <a:stCxn id="15" idx="3"/>
                <a:endCxn id="19" idx="1"/>
              </p:cNvCxnSpPr>
              <p:nvPr/>
            </p:nvCxnSpPr>
            <p:spPr>
              <a:xfrm>
                <a:off x="7395099" y="2041864"/>
                <a:ext cx="1276097" cy="16140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7397E21D-5876-420B-AA5A-C1869A41B573}"/>
                  </a:ext>
                </a:extLst>
              </p:cNvPr>
              <p:cNvCxnSpPr>
                <a:cxnSpLocks/>
                <a:stCxn id="28" idx="3"/>
                <a:endCxn id="17" idx="1"/>
              </p:cNvCxnSpPr>
              <p:nvPr/>
            </p:nvCxnSpPr>
            <p:spPr>
              <a:xfrm flipV="1">
                <a:off x="7395099" y="2803679"/>
                <a:ext cx="1276097" cy="14046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8AF8D353-0637-44B8-9DBA-3CA8716BEE58}"/>
                  </a:ext>
                </a:extLst>
              </p:cNvPr>
              <p:cNvCxnSpPr>
                <a:cxnSpLocks/>
                <a:stCxn id="29" idx="3"/>
                <a:endCxn id="18" idx="1"/>
              </p:cNvCxnSpPr>
              <p:nvPr/>
            </p:nvCxnSpPr>
            <p:spPr>
              <a:xfrm flipV="1">
                <a:off x="7395099" y="3229807"/>
                <a:ext cx="1276097" cy="14046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FEE08C82-A01F-4A4B-BF83-BB6A71CC46BB}"/>
                  </a:ext>
                </a:extLst>
              </p:cNvPr>
              <p:cNvCxnSpPr>
                <a:cxnSpLocks/>
                <a:stCxn id="30" idx="3"/>
                <a:endCxn id="19" idx="1"/>
              </p:cNvCxnSpPr>
              <p:nvPr/>
            </p:nvCxnSpPr>
            <p:spPr>
              <a:xfrm flipV="1">
                <a:off x="7395099" y="3655935"/>
                <a:ext cx="1276097" cy="14046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>
                <a:extLst>
                  <a:ext uri="{FF2B5EF4-FFF2-40B4-BE49-F238E27FC236}">
                    <a16:creationId xmlns:a16="http://schemas.microsoft.com/office/drawing/2014/main" id="{D7F3D32E-7695-4171-8577-51AF7A1DFAD0}"/>
                  </a:ext>
                </a:extLst>
              </p:cNvPr>
              <p:cNvCxnSpPr>
                <a:stCxn id="10" idx="3"/>
                <a:endCxn id="32" idx="1"/>
              </p:cNvCxnSpPr>
              <p:nvPr/>
            </p:nvCxnSpPr>
            <p:spPr>
              <a:xfrm flipV="1">
                <a:off x="4049359" y="3231185"/>
                <a:ext cx="1695990" cy="103157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DA4BB92-2FE7-4379-B5D9-68BC22DDDBE4}"/>
                </a:ext>
              </a:extLst>
            </p:cNvPr>
            <p:cNvSpPr txBox="1"/>
            <p:nvPr/>
          </p:nvSpPr>
          <p:spPr>
            <a:xfrm rot="20308148">
              <a:off x="2296045" y="2286954"/>
              <a:ext cx="28083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 err="1">
                  <a:solidFill>
                    <a:srgbClr val="505050"/>
                  </a:solidFill>
                  <a:effectLst/>
                  <a:cs typeface="+mn-ea"/>
                  <a:sym typeface="+mn-lt"/>
                </a:rPr>
                <a:t>OriginalFirstThunk</a:t>
              </a:r>
              <a:r>
                <a:rPr lang="zh-CN" altLang="en-US" b="0" i="0" dirty="0">
                  <a:solidFill>
                    <a:srgbClr val="505050"/>
                  </a:solidFill>
                  <a:effectLst/>
                  <a:cs typeface="+mn-ea"/>
                  <a:sym typeface="+mn-lt"/>
                </a:rPr>
                <a:t>（</a:t>
              </a:r>
              <a:r>
                <a:rPr lang="en-US" altLang="zh-CN" b="0" i="0" dirty="0">
                  <a:solidFill>
                    <a:srgbClr val="FF0000"/>
                  </a:solidFill>
                  <a:effectLst/>
                  <a:cs typeface="+mn-ea"/>
                  <a:sym typeface="+mn-lt"/>
                </a:rPr>
                <a:t>INT</a:t>
              </a:r>
              <a:r>
                <a:rPr lang="zh-CN" altLang="en-US" b="0" i="0" dirty="0">
                  <a:solidFill>
                    <a:srgbClr val="505050"/>
                  </a:solidFill>
                  <a:effectLst/>
                  <a:cs typeface="+mn-ea"/>
                  <a:sym typeface="+mn-lt"/>
                </a:rPr>
                <a:t>）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81A9A04-2E7B-45C3-861C-6A6E19B27EAB}"/>
                </a:ext>
              </a:extLst>
            </p:cNvPr>
            <p:cNvSpPr txBox="1"/>
            <p:nvPr/>
          </p:nvSpPr>
          <p:spPr>
            <a:xfrm rot="20175490">
              <a:off x="2528423" y="5822165"/>
              <a:ext cx="19484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 err="1">
                  <a:solidFill>
                    <a:srgbClr val="505050"/>
                  </a:solidFill>
                  <a:effectLst/>
                  <a:cs typeface="+mn-ea"/>
                  <a:sym typeface="+mn-lt"/>
                </a:rPr>
                <a:t>FirstThunk</a:t>
              </a:r>
              <a:r>
                <a:rPr lang="zh-CN" altLang="en-US" b="0" i="0" dirty="0">
                  <a:solidFill>
                    <a:srgbClr val="505050"/>
                  </a:solidFill>
                  <a:effectLst/>
                  <a:cs typeface="+mn-ea"/>
                  <a:sym typeface="+mn-lt"/>
                </a:rPr>
                <a:t>（</a:t>
              </a:r>
              <a:r>
                <a:rPr lang="en-US" altLang="zh-CN" b="0" i="0" dirty="0">
                  <a:solidFill>
                    <a:srgbClr val="0000FF"/>
                  </a:solidFill>
                  <a:effectLst/>
                  <a:cs typeface="+mn-ea"/>
                  <a:sym typeface="+mn-lt"/>
                </a:rPr>
                <a:t>IAT</a:t>
              </a:r>
              <a:r>
                <a:rPr lang="zh-CN" altLang="en-US" b="0" i="0" dirty="0">
                  <a:solidFill>
                    <a:srgbClr val="505050"/>
                  </a:solidFill>
                  <a:effectLst/>
                  <a:cs typeface="+mn-ea"/>
                  <a:sym typeface="+mn-lt"/>
                </a:rPr>
                <a:t>）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59542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4BBAA71-124F-4C73-9BFB-39FD60CA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04" y="2251976"/>
            <a:ext cx="9779539" cy="8169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03226DE-C7DC-4987-9534-05ED1879E9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300" y="1340768"/>
                <a:ext cx="9282236" cy="5400599"/>
              </a:xfrm>
            </p:spPr>
            <p:txBody>
              <a:bodyPr/>
              <a:lstStyle/>
              <a:p>
                <a:pPr lvl="1"/>
                <a:r>
                  <a:rPr lang="en-US" altLang="zh-CN" dirty="0">
                    <a:cs typeface="+mn-ea"/>
                    <a:sym typeface="+mn-lt"/>
                  </a:rPr>
                  <a:t>IDA Pro </a:t>
                </a:r>
                <a:r>
                  <a:rPr lang="zh-CN" altLang="en-US" dirty="0">
                    <a:cs typeface="+mn-ea"/>
                    <a:sym typeface="+mn-lt"/>
                  </a:rPr>
                  <a:t>加载</a:t>
                </a:r>
                <a:r>
                  <a:rPr lang="en-US" altLang="zh-CN" dirty="0">
                    <a:cs typeface="+mn-ea"/>
                    <a:sym typeface="+mn-lt"/>
                  </a:rPr>
                  <a:t>crypto.exe</a:t>
                </a:r>
                <a:r>
                  <a:rPr lang="zh-CN" altLang="en-US" dirty="0">
                    <a:cs typeface="+mn-ea"/>
                    <a:sym typeface="+mn-lt"/>
                  </a:rPr>
                  <a:t>，查看 </a:t>
                </a:r>
                <a:r>
                  <a:rPr lang="en-US" altLang="zh-CN" dirty="0">
                    <a:cs typeface="+mn-ea"/>
                    <a:sym typeface="+mn-lt"/>
                  </a:rPr>
                  <a:t>VA</a:t>
                </a:r>
                <a:r>
                  <a:rPr lang="zh-CN" altLang="en-US" dirty="0">
                    <a:cs typeface="+mn-ea"/>
                    <a:sym typeface="+mn-lt"/>
                  </a:rPr>
                  <a:t>地址</a:t>
                </a:r>
                <a:r>
                  <a:rPr lang="en-US" altLang="zh-CN" dirty="0">
                    <a:cs typeface="+mn-ea"/>
                    <a:sym typeface="+mn-lt"/>
                  </a:rPr>
                  <a:t> 0x4071D8</a:t>
                </a:r>
                <a:r>
                  <a:rPr lang="zh-CN" altLang="en-US" dirty="0">
                    <a:cs typeface="+mn-ea"/>
                    <a:sym typeface="+mn-lt"/>
                  </a:rPr>
                  <a:t>处（对应于 </a:t>
                </a:r>
                <a:r>
                  <a:rPr lang="en-US" altLang="zh-CN" dirty="0" err="1">
                    <a:cs typeface="+mn-ea"/>
                    <a:sym typeface="+mn-lt"/>
                  </a:rPr>
                  <a:t>printf</a:t>
                </a:r>
                <a:r>
                  <a:rPr lang="en-US" altLang="zh-CN" dirty="0">
                    <a:cs typeface="+mn-ea"/>
                    <a:sym typeface="+mn-lt"/>
                  </a:rPr>
                  <a:t> </a:t>
                </a:r>
                <a:r>
                  <a:rPr lang="zh-CN" altLang="en-US" dirty="0">
                    <a:cs typeface="+mn-ea"/>
                    <a:sym typeface="+mn-lt"/>
                  </a:rPr>
                  <a:t>函数入口地址）的数据：</a:t>
                </a:r>
                <a:endParaRPr lang="en-US" altLang="zh-CN" dirty="0">
                  <a:cs typeface="+mn-ea"/>
                  <a:sym typeface="+mn-lt"/>
                </a:endParaRPr>
              </a:p>
              <a:p>
                <a:pPr marL="457200" lvl="1" indent="0">
                  <a:buNone/>
                </a:pPr>
                <a:endParaRPr lang="en-US" altLang="zh-CN" dirty="0">
                  <a:cs typeface="+mn-ea"/>
                  <a:sym typeface="+mn-lt"/>
                </a:endParaRPr>
              </a:p>
              <a:p>
                <a:pPr lvl="1"/>
                <a:endParaRPr lang="en-US" altLang="zh-CN" dirty="0">
                  <a:cs typeface="+mn-ea"/>
                  <a:sym typeface="+mn-lt"/>
                </a:endParaRPr>
              </a:p>
              <a:p>
                <a:pPr lvl="1"/>
                <a:r>
                  <a:rPr lang="zh-CN" altLang="en-US" dirty="0">
                    <a:cs typeface="+mn-ea"/>
                    <a:sym typeface="+mn-lt"/>
                  </a:rPr>
                  <a:t>根据</a:t>
                </a:r>
                <a:r>
                  <a:rPr lang="en-US" altLang="zh-CN" dirty="0">
                    <a:cs typeface="+mn-ea"/>
                    <a:sym typeface="+mn-lt"/>
                  </a:rPr>
                  <a:t>PPT-33</a:t>
                </a:r>
                <a:r>
                  <a:rPr lang="zh-CN" altLang="en-US" dirty="0">
                    <a:cs typeface="+mn-ea"/>
                    <a:sym typeface="+mn-lt"/>
                  </a:rPr>
                  <a:t>页示例，可计算出该数据位于文件的偏移地址</a:t>
                </a:r>
                <a:r>
                  <a:rPr lang="en-US" altLang="zh-CN" dirty="0">
                    <a:cs typeface="+mn-ea"/>
                    <a:sym typeface="+mn-lt"/>
                  </a:rPr>
                  <a:t>RAW</a:t>
                </a:r>
                <a:r>
                  <a:rPr lang="zh-CN" altLang="en-US" dirty="0">
                    <a:cs typeface="+mn-ea"/>
                    <a:sym typeface="+mn-lt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cs typeface="+mn-ea"/>
                        <a:sym typeface="+mn-lt"/>
                      </a:rPr>
                      <m:t>0</m:t>
                    </m:r>
                    <m:r>
                      <m:rPr>
                        <m:nor/>
                      </m:rPr>
                      <a:rPr lang="en-US" altLang="zh-CN">
                        <a:cs typeface="+mn-ea"/>
                        <a:sym typeface="+mn-lt"/>
                      </a:rPr>
                      <m:t>x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40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7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1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D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8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 – 0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x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400000 – 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(0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x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7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000 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–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0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x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2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E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00)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 = 0</m:t>
                    </m:r>
                    <m:r>
                      <m:rPr>
                        <m:nor/>
                      </m:rPr>
                      <a:rPr lang="en-US" altLang="zh-CN" dirty="0">
                        <a:cs typeface="+mn-ea"/>
                        <a:sym typeface="+mn-lt"/>
                      </a:rPr>
                      <m:t>x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2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FD</m:t>
                    </m:r>
                    <m:r>
                      <m:rPr>
                        <m:nor/>
                      </m:rPr>
                      <a:rPr lang="en-US" altLang="zh-CN" b="1" i="0" dirty="0" smtClean="0">
                        <a:cs typeface="+mn-ea"/>
                        <a:sym typeface="+mn-lt"/>
                      </a:rPr>
                      <m:t>8</m:t>
                    </m:r>
                  </m:oMath>
                </a14:m>
                <a:endParaRPr lang="en-US" altLang="zh-CN" dirty="0">
                  <a:cs typeface="+mn-ea"/>
                  <a:sym typeface="+mn-lt"/>
                </a:endParaRPr>
              </a:p>
              <a:p>
                <a:pPr lvl="1"/>
                <a:endParaRPr lang="en-US" altLang="zh-CN" dirty="0">
                  <a:cs typeface="+mn-ea"/>
                  <a:sym typeface="+mn-lt"/>
                </a:endParaRPr>
              </a:p>
              <a:p>
                <a:pPr marL="457200" lvl="1" indent="0">
                  <a:buNone/>
                </a:pPr>
                <a:endParaRPr lang="en-US" altLang="zh-CN" dirty="0">
                  <a:cs typeface="+mn-ea"/>
                  <a:sym typeface="+mn-lt"/>
                </a:endParaRPr>
              </a:p>
              <a:p>
                <a:pPr lvl="1"/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03226DE-C7DC-4987-9534-05ED1879E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340768"/>
                <a:ext cx="9282236" cy="5400599"/>
              </a:xfrm>
              <a:blipFill>
                <a:blip r:embed="rId4"/>
                <a:stretch>
                  <a:fillRect t="-1354" r="-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IMAGE_IMPORT_DESCRIPTOR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B13784A-92EA-4909-B668-E258E2BB1C64}"/>
              </a:ext>
            </a:extLst>
          </p:cNvPr>
          <p:cNvSpPr txBox="1"/>
          <p:nvPr/>
        </p:nvSpPr>
        <p:spPr>
          <a:xfrm>
            <a:off x="70004" y="563143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010 editor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58719AB-7FAF-45B4-88E6-75755CB06AB8}"/>
              </a:ext>
            </a:extLst>
          </p:cNvPr>
          <p:cNvCxnSpPr>
            <a:cxnSpLocks/>
          </p:cNvCxnSpPr>
          <p:nvPr/>
        </p:nvCxnSpPr>
        <p:spPr>
          <a:xfrm flipH="1">
            <a:off x="1784648" y="2195661"/>
            <a:ext cx="1368152" cy="369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EA8B14F4-8B55-48FD-944E-9085ACEA88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592" y="5166972"/>
            <a:ext cx="4033867" cy="1298256"/>
          </a:xfrm>
          <a:prstGeom prst="rect">
            <a:avLst/>
          </a:prstGeom>
        </p:spPr>
      </p:pic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86069AE-02A6-44F3-AD4B-E7651AB8AB45}"/>
              </a:ext>
            </a:extLst>
          </p:cNvPr>
          <p:cNvCxnSpPr>
            <a:cxnSpLocks/>
          </p:cNvCxnSpPr>
          <p:nvPr/>
        </p:nvCxnSpPr>
        <p:spPr>
          <a:xfrm flipH="1">
            <a:off x="3080792" y="4581128"/>
            <a:ext cx="720080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09FCB7F-3F0B-40F8-AA36-ADE48850ACE7}"/>
              </a:ext>
            </a:extLst>
          </p:cNvPr>
          <p:cNvSpPr txBox="1"/>
          <p:nvPr/>
        </p:nvSpPr>
        <p:spPr>
          <a:xfrm>
            <a:off x="5315168" y="5031270"/>
            <a:ext cx="4463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highlight>
                  <a:srgbClr val="FFFF00"/>
                </a:highlight>
                <a:cs typeface="+mn-ea"/>
                <a:sym typeface="+mn-lt"/>
              </a:rPr>
              <a:t>“</a:t>
            </a:r>
            <a:r>
              <a:rPr lang="en-US" altLang="zh-CN" sz="2400" dirty="0">
                <a:highlight>
                  <a:srgbClr val="FFFF00"/>
                </a:highlight>
                <a:cs typeface="+mn-ea"/>
                <a:sym typeface="+mn-lt"/>
              </a:rPr>
              <a:t>cipher_reverse_1.exe</a:t>
            </a:r>
            <a:r>
              <a:rPr lang="zh-CN" altLang="en-US" sz="2400" dirty="0">
                <a:highlight>
                  <a:srgbClr val="FFFF00"/>
                </a:highlight>
                <a:cs typeface="+mn-ea"/>
                <a:sym typeface="+mn-lt"/>
              </a:rPr>
              <a:t>”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处于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磁盘文件状态下，在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存放 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printf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函数地址的地方，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填入的这个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</a:rPr>
              <a:t> “</a:t>
            </a:r>
            <a:r>
              <a:rPr lang="en-US" altLang="zh-CN" sz="2400" b="1" dirty="0">
                <a:solidFill>
                  <a:srgbClr val="0000FF"/>
                </a:solidFill>
                <a:highlight>
                  <a:srgbClr val="FFFF00"/>
                </a:highlight>
              </a:rPr>
              <a:t>74C2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</a:rPr>
              <a:t>” 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会是什么？</a:t>
            </a:r>
          </a:p>
        </p:txBody>
      </p:sp>
    </p:spTree>
    <p:extLst>
      <p:ext uri="{BB962C8B-B14F-4D97-AF65-F5344CB8AC3E}">
        <p14:creationId xmlns:p14="http://schemas.microsoft.com/office/powerpoint/2010/main" val="608530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PE</a:t>
            </a:r>
            <a:r>
              <a:rPr lang="zh-CN" altLang="en-US" dirty="0">
                <a:cs typeface="+mn-ea"/>
                <a:sym typeface="+mn-lt"/>
              </a:rPr>
              <a:t>简介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二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检查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PE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格式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内存映像结构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基址重定位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导入表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导出表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768488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5BB1C97-6963-418C-A1BD-C89C5FA9D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016" y="1556792"/>
            <a:ext cx="4541686" cy="28597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05AFD9-A6C0-4311-BA68-341ECFAB6C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59" y="2293176"/>
            <a:ext cx="4980698" cy="350821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IMAGE_IMPORT_DESCRIPTOR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8498086-CE06-49CB-9AA3-DC17D98BD1E2}"/>
              </a:ext>
            </a:extLst>
          </p:cNvPr>
          <p:cNvGrpSpPr/>
          <p:nvPr/>
        </p:nvGrpSpPr>
        <p:grpSpPr>
          <a:xfrm>
            <a:off x="2288704" y="4077072"/>
            <a:ext cx="4206255" cy="1472482"/>
            <a:chOff x="2504728" y="3946007"/>
            <a:chExt cx="4244417" cy="168119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E0B9C24-839F-4758-98D4-7013DDD86D55}"/>
                </a:ext>
              </a:extLst>
            </p:cNvPr>
            <p:cNvSpPr txBox="1"/>
            <p:nvPr/>
          </p:nvSpPr>
          <p:spPr>
            <a:xfrm rot="20394856">
              <a:off x="4622806" y="4474758"/>
              <a:ext cx="1816787" cy="421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RVA</a:t>
              </a:r>
              <a:r>
                <a:rPr lang="zh-CN" altLang="en-US" dirty="0">
                  <a:cs typeface="+mn-ea"/>
                  <a:sym typeface="+mn-lt"/>
                </a:rPr>
                <a:t>：</a:t>
              </a:r>
              <a:r>
                <a:rPr lang="en-US" altLang="zh-CN" dirty="0">
                  <a:cs typeface="+mn-ea"/>
                  <a:sym typeface="+mn-lt"/>
                </a:rPr>
                <a:t>0x74C2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55F0FD8-96F7-4274-AB72-D95FCE5BB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4728" y="3946007"/>
              <a:ext cx="4244417" cy="1681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227CBEA7-F110-4F21-A156-6DFDCA92FC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5088" y="5040653"/>
            <a:ext cx="4112853" cy="739423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EC219DD-069B-441A-AB3D-086EA51A346B}"/>
              </a:ext>
            </a:extLst>
          </p:cNvPr>
          <p:cNvCxnSpPr>
            <a:cxnSpLocks/>
          </p:cNvCxnSpPr>
          <p:nvPr/>
        </p:nvCxnSpPr>
        <p:spPr>
          <a:xfrm flipH="1">
            <a:off x="5916672" y="4149080"/>
            <a:ext cx="903115" cy="120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06B6095-8158-47B6-8F13-0EF7C2547D90}"/>
              </a:ext>
            </a:extLst>
          </p:cNvPr>
          <p:cNvSpPr txBox="1"/>
          <p:nvPr/>
        </p:nvSpPr>
        <p:spPr>
          <a:xfrm>
            <a:off x="848544" y="6165304"/>
            <a:ext cx="7894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05050"/>
                </a:solidFill>
                <a:effectLst/>
                <a:cs typeface="+mn-ea"/>
                <a:sym typeface="+mn-lt"/>
              </a:rPr>
              <a:t>在文件中，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IAT </a:t>
            </a:r>
            <a:r>
              <a:rPr lang="zh-CN" altLang="en-US" b="1" i="0" dirty="0">
                <a:solidFill>
                  <a:srgbClr val="FF0000"/>
                </a:solidFill>
                <a:effectLst/>
                <a:cs typeface="+mn-ea"/>
                <a:sym typeface="+mn-lt"/>
              </a:rPr>
              <a:t>指向一个函数名字</a:t>
            </a:r>
            <a:r>
              <a:rPr lang="zh-CN" altLang="en-US" b="0" i="0" dirty="0">
                <a:solidFill>
                  <a:srgbClr val="505050"/>
                </a:solidFill>
                <a:effectLst/>
                <a:cs typeface="+mn-ea"/>
                <a:sym typeface="+mn-lt"/>
              </a:rPr>
              <a:t>或序号</a:t>
            </a:r>
            <a:endParaRPr lang="en-US" altLang="zh-CN" b="0" i="0" dirty="0">
              <a:solidFill>
                <a:srgbClr val="505050"/>
              </a:solidFill>
              <a:effectLst/>
              <a:cs typeface="+mn-ea"/>
              <a:sym typeface="+mn-lt"/>
            </a:endParaRP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05050"/>
                </a:solidFill>
                <a:cs typeface="+mn-ea"/>
                <a:sym typeface="+mn-lt"/>
              </a:rPr>
              <a:t>在内存中，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IAT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指向正确的函数地址（参见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PPT-50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）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80AEAF4-0646-41D4-9DC2-9348FCA4DD8D}"/>
              </a:ext>
            </a:extLst>
          </p:cNvPr>
          <p:cNvCxnSpPr>
            <a:cxnSpLocks/>
          </p:cNvCxnSpPr>
          <p:nvPr/>
        </p:nvCxnSpPr>
        <p:spPr>
          <a:xfrm flipV="1">
            <a:off x="6393160" y="5517232"/>
            <a:ext cx="2664296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4">
            <a:extLst>
              <a:ext uri="{FF2B5EF4-FFF2-40B4-BE49-F238E27FC236}">
                <a16:creationId xmlns:a16="http://schemas.microsoft.com/office/drawing/2014/main" id="{263ED3DA-FCBA-1D8A-ECDE-AEB0CCEF532C}"/>
              </a:ext>
            </a:extLst>
          </p:cNvPr>
          <p:cNvSpPr txBox="1"/>
          <p:nvPr/>
        </p:nvSpPr>
        <p:spPr>
          <a:xfrm>
            <a:off x="6303957" y="4575268"/>
            <a:ext cx="370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VA: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0x4074C2 = RVA + 0x400000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5365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112568"/>
          </a:xfrm>
        </p:spPr>
        <p:txBody>
          <a:bodyPr>
            <a:normAutofit lnSpcReduction="10000"/>
          </a:bodyPr>
          <a:lstStyle/>
          <a:p>
            <a:pPr marL="0" lvl="1" indent="0">
              <a:buClr>
                <a:schemeClr val="accent6">
                  <a:lumMod val="75000"/>
                </a:schemeClr>
              </a:buClr>
              <a:buNone/>
            </a:pPr>
            <a:r>
              <a:rPr lang="en-US" altLang="zh-CN" sz="2400" dirty="0">
                <a:cs typeface="+mn-ea"/>
                <a:sym typeface="+mn-lt"/>
              </a:rPr>
              <a:t>—  </a:t>
            </a:r>
            <a:r>
              <a:rPr lang="zh-CN" altLang="en-US" sz="3500" dirty="0">
                <a:cs typeface="+mn-ea"/>
                <a:sym typeface="+mn-lt"/>
              </a:rPr>
              <a:t>导入表的作用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sz="3000" i="0" dirty="0">
                <a:effectLst/>
                <a:cs typeface="+mn-ea"/>
                <a:sym typeface="+mn-lt"/>
              </a:rPr>
              <a:t>导入表是</a:t>
            </a:r>
            <a:r>
              <a:rPr lang="en-US" altLang="zh-CN" sz="3000" i="0" dirty="0">
                <a:effectLst/>
                <a:cs typeface="+mn-ea"/>
                <a:sym typeface="+mn-lt"/>
              </a:rPr>
              <a:t>PE</a:t>
            </a:r>
            <a:r>
              <a:rPr lang="zh-CN" altLang="en-US" sz="3000" i="0" dirty="0">
                <a:effectLst/>
                <a:cs typeface="+mn-ea"/>
                <a:sym typeface="+mn-lt"/>
              </a:rPr>
              <a:t>文件从其它第三方程序中导入</a:t>
            </a:r>
            <a:r>
              <a:rPr lang="en-US" altLang="zh-CN" sz="3000" i="0" dirty="0">
                <a:effectLst/>
                <a:cs typeface="+mn-ea"/>
                <a:sym typeface="+mn-lt"/>
              </a:rPr>
              <a:t>API</a:t>
            </a:r>
            <a:r>
              <a:rPr lang="zh-CN" altLang="en-US" sz="3000" i="0" dirty="0">
                <a:effectLst/>
                <a:cs typeface="+mn-ea"/>
                <a:sym typeface="+mn-lt"/>
              </a:rPr>
              <a:t>，以供本程序调用的机制（与导出表对应）</a:t>
            </a:r>
            <a:endParaRPr lang="en-US" altLang="zh-CN" sz="3000" i="0" dirty="0">
              <a:effectLst/>
              <a:cs typeface="+mn-ea"/>
              <a:sym typeface="+mn-lt"/>
            </a:endParaRPr>
          </a:p>
          <a:p>
            <a:pPr lvl="2" algn="just"/>
            <a:r>
              <a:rPr lang="zh-CN" altLang="en-US" sz="3000" i="0" dirty="0">
                <a:effectLst/>
                <a:cs typeface="+mn-ea"/>
                <a:sym typeface="+mn-lt"/>
              </a:rPr>
              <a:t>这个导入表是一个 </a:t>
            </a:r>
            <a:r>
              <a:rPr lang="en-US" altLang="zh-CN" sz="3000" i="0" dirty="0">
                <a:effectLst/>
                <a:cs typeface="+mn-ea"/>
                <a:sym typeface="+mn-lt"/>
              </a:rPr>
              <a:t>IID </a:t>
            </a:r>
            <a:r>
              <a:rPr lang="zh-CN" altLang="en-US" sz="3000" i="0" dirty="0">
                <a:effectLst/>
                <a:cs typeface="+mn-ea"/>
                <a:sym typeface="+mn-lt"/>
              </a:rPr>
              <a:t>数组，以全为零结尾</a:t>
            </a:r>
            <a:endParaRPr lang="en-US" altLang="zh-CN" sz="3000" i="0" dirty="0">
              <a:effectLst/>
              <a:cs typeface="+mn-ea"/>
              <a:sym typeface="+mn-lt"/>
            </a:endParaRPr>
          </a:p>
          <a:p>
            <a:pPr lvl="2" algn="just"/>
            <a:r>
              <a:rPr lang="zh-CN" altLang="en-US" sz="3000" i="0" dirty="0">
                <a:effectLst/>
                <a:cs typeface="+mn-ea"/>
                <a:sym typeface="+mn-lt"/>
              </a:rPr>
              <a:t>通过导入表可以知道程序使用了哪些函数</a:t>
            </a:r>
          </a:p>
          <a:p>
            <a:pPr lvl="2" algn="just"/>
            <a:endParaRPr lang="zh-CN" altLang="en-US" sz="3000" i="0" dirty="0">
              <a:effectLst/>
              <a:cs typeface="+mn-ea"/>
              <a:sym typeface="+mn-lt"/>
            </a:endParaRPr>
          </a:p>
          <a:p>
            <a:pPr lvl="2" algn="just"/>
            <a:r>
              <a:rPr lang="zh-CN" altLang="en-US" sz="3000" i="0" dirty="0">
                <a:effectLst/>
                <a:cs typeface="+mn-ea"/>
                <a:sym typeface="+mn-lt"/>
              </a:rPr>
              <a:t>在</a:t>
            </a:r>
            <a:r>
              <a:rPr lang="en-US" altLang="zh-CN" sz="3000" i="0" dirty="0">
                <a:effectLst/>
                <a:cs typeface="+mn-ea"/>
                <a:sym typeface="+mn-lt"/>
              </a:rPr>
              <a:t>exe</a:t>
            </a:r>
            <a:r>
              <a:rPr lang="zh-CN" altLang="en-US" sz="3000" i="0" dirty="0">
                <a:effectLst/>
                <a:cs typeface="+mn-ea"/>
                <a:sym typeface="+mn-lt"/>
              </a:rPr>
              <a:t>运行时</a:t>
            </a:r>
            <a:r>
              <a:rPr lang="en-US" altLang="zh-CN" sz="3000" i="0" dirty="0">
                <a:effectLst/>
                <a:cs typeface="+mn-ea"/>
                <a:sym typeface="+mn-lt"/>
              </a:rPr>
              <a:t>, </a:t>
            </a:r>
            <a:r>
              <a:rPr lang="zh-CN" altLang="en-US" sz="3000" i="0" dirty="0">
                <a:effectLst/>
                <a:highlight>
                  <a:srgbClr val="FFFF00"/>
                </a:highlight>
                <a:cs typeface="+mn-ea"/>
                <a:sym typeface="+mn-lt"/>
              </a:rPr>
              <a:t>加载器会遍历导入表</a:t>
            </a:r>
            <a:r>
              <a:rPr lang="en-US" altLang="zh-CN" sz="3000" i="0" dirty="0">
                <a:effectLst/>
                <a:highlight>
                  <a:srgbClr val="FFFF00"/>
                </a:highlight>
                <a:cs typeface="+mn-ea"/>
                <a:sym typeface="+mn-lt"/>
              </a:rPr>
              <a:t>, </a:t>
            </a:r>
            <a:r>
              <a:rPr lang="zh-CN" altLang="en-US" sz="3000" i="0" dirty="0">
                <a:effectLst/>
                <a:highlight>
                  <a:srgbClr val="FFFF00"/>
                </a:highlight>
                <a:cs typeface="+mn-ea"/>
                <a:sym typeface="+mn-lt"/>
              </a:rPr>
              <a:t>将导入表中所有</a:t>
            </a:r>
            <a:r>
              <a:rPr lang="en-US" altLang="zh-CN" sz="3000" i="0" dirty="0" err="1">
                <a:effectLst/>
                <a:highlight>
                  <a:srgbClr val="FFFF00"/>
                </a:highlight>
                <a:cs typeface="+mn-ea"/>
                <a:sym typeface="+mn-lt"/>
              </a:rPr>
              <a:t>dll</a:t>
            </a:r>
            <a:r>
              <a:rPr lang="en-US" altLang="zh-CN" sz="3000" i="0" dirty="0">
                <a:effectLst/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lang="zh-CN" altLang="en-US" sz="3000" i="0" dirty="0">
                <a:effectLst/>
                <a:highlight>
                  <a:srgbClr val="FFFF00"/>
                </a:highlight>
                <a:cs typeface="+mn-ea"/>
                <a:sym typeface="+mn-lt"/>
              </a:rPr>
              <a:t>都加载到进程</a:t>
            </a:r>
            <a:r>
              <a:rPr lang="zh-CN" altLang="en-US" sz="3000" i="0" dirty="0">
                <a:effectLst/>
                <a:cs typeface="+mn-ea"/>
                <a:sym typeface="+mn-lt"/>
              </a:rPr>
              <a:t>中，被加载的</a:t>
            </a:r>
            <a:r>
              <a:rPr lang="en-US" altLang="zh-CN" sz="3000" i="0" dirty="0">
                <a:effectLst/>
                <a:cs typeface="+mn-ea"/>
                <a:sym typeface="+mn-lt"/>
              </a:rPr>
              <a:t>DLL</a:t>
            </a:r>
            <a:r>
              <a:rPr lang="zh-CN" altLang="en-US" sz="3000" i="0" dirty="0">
                <a:effectLst/>
                <a:cs typeface="+mn-ea"/>
                <a:sym typeface="+mn-lt"/>
              </a:rPr>
              <a:t>的</a:t>
            </a:r>
            <a:r>
              <a:rPr lang="en-US" altLang="zh-CN" sz="3000" i="0" dirty="0" err="1">
                <a:effectLst/>
                <a:cs typeface="+mn-ea"/>
                <a:sym typeface="+mn-lt"/>
              </a:rPr>
              <a:t>DllMain</a:t>
            </a:r>
            <a:r>
              <a:rPr lang="zh-CN" altLang="en-US" sz="3000" i="0" dirty="0">
                <a:effectLst/>
                <a:cs typeface="+mn-ea"/>
                <a:sym typeface="+mn-lt"/>
              </a:rPr>
              <a:t>就会被调用</a:t>
            </a:r>
          </a:p>
          <a:p>
            <a:pPr lvl="3" algn="just"/>
            <a:r>
              <a:rPr lang="zh-CN" altLang="en-US" sz="2600" i="0" dirty="0">
                <a:effectLst/>
                <a:cs typeface="+mn-ea"/>
                <a:sym typeface="+mn-lt"/>
              </a:rPr>
              <a:t>程序</a:t>
            </a:r>
            <a:r>
              <a:rPr lang="zh-CN" altLang="en-US" sz="2600" dirty="0">
                <a:cs typeface="+mn-ea"/>
                <a:sym typeface="+mn-lt"/>
              </a:rPr>
              <a:t>也</a:t>
            </a:r>
            <a:r>
              <a:rPr lang="zh-CN" altLang="en-US" sz="2600" i="0" dirty="0">
                <a:effectLst/>
                <a:cs typeface="+mn-ea"/>
                <a:sym typeface="+mn-lt"/>
              </a:rPr>
              <a:t>可没有导入表，自行动态加载</a:t>
            </a:r>
            <a:endParaRPr lang="en-US" altLang="zh-CN" sz="2600" i="0" dirty="0">
              <a:effectLst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IMAGE_IMPORT_DESCRIPTOR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412093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96544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程序处理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与基址重定位表类似的，从可选头中的</a:t>
            </a:r>
            <a:r>
              <a:rPr lang="en-US" altLang="zh-CN" dirty="0" err="1">
                <a:cs typeface="+mn-ea"/>
                <a:sym typeface="+mn-lt"/>
              </a:rPr>
              <a:t>DataDirectory</a:t>
            </a:r>
            <a:r>
              <a:rPr lang="zh-CN" altLang="en-US" dirty="0">
                <a:cs typeface="+mn-ea"/>
                <a:sym typeface="+mn-lt"/>
              </a:rPr>
              <a:t>中的 </a:t>
            </a:r>
            <a:r>
              <a:rPr lang="en-US" altLang="zh-CN" dirty="0">
                <a:cs typeface="+mn-ea"/>
                <a:sym typeface="+mn-lt"/>
              </a:rPr>
              <a:t>IMPORT Directory </a:t>
            </a:r>
            <a:r>
              <a:rPr lang="zh-CN" altLang="en-US" dirty="0">
                <a:cs typeface="+mn-ea"/>
                <a:sym typeface="+mn-lt"/>
              </a:rPr>
              <a:t>成员找到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使用 </a:t>
            </a:r>
            <a:r>
              <a:rPr lang="en-US" altLang="zh-CN" dirty="0" err="1">
                <a:cs typeface="+mn-ea"/>
                <a:sym typeface="+mn-lt"/>
              </a:rPr>
              <a:t>LoadLibrary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载入所有关联的 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使用</a:t>
            </a:r>
            <a:r>
              <a:rPr lang="en-US" altLang="zh-CN" dirty="0" err="1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GetProcAddress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获取所有函数地址</a:t>
            </a:r>
            <a:r>
              <a:rPr lang="zh-CN" altLang="en-US" dirty="0">
                <a:cs typeface="+mn-ea"/>
                <a:sym typeface="+mn-lt"/>
              </a:rPr>
              <a:t>，填入 </a:t>
            </a:r>
            <a:r>
              <a:rPr lang="en-US" altLang="zh-CN" dirty="0">
                <a:cs typeface="+mn-ea"/>
                <a:sym typeface="+mn-lt"/>
              </a:rPr>
              <a:t>IAT </a:t>
            </a:r>
            <a:r>
              <a:rPr lang="zh-CN" altLang="en-US" dirty="0">
                <a:cs typeface="+mn-ea"/>
                <a:sym typeface="+mn-lt"/>
              </a:rPr>
              <a:t>中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zh-CN" altLang="en-US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程序共有两个循环</a:t>
            </a:r>
            <a:r>
              <a:rPr lang="en-US" altLang="zh-CN" dirty="0">
                <a:cs typeface="+mn-ea"/>
                <a:sym typeface="+mn-lt"/>
              </a:rPr>
              <a:t>: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第一个循环为遍历所有需要导入的</a:t>
            </a:r>
            <a:r>
              <a:rPr lang="en-US" altLang="zh-CN" dirty="0">
                <a:cs typeface="+mn-ea"/>
                <a:sym typeface="+mn-lt"/>
              </a:rPr>
              <a:t>DLL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第二个循环为遍历每个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中需要导入的函数，再将获取到的函数地址填入 </a:t>
            </a:r>
            <a:r>
              <a:rPr lang="en-US" altLang="zh-CN" dirty="0">
                <a:cs typeface="+mn-ea"/>
                <a:sym typeface="+mn-lt"/>
              </a:rPr>
              <a:t>IAT </a:t>
            </a:r>
            <a:r>
              <a:rPr lang="zh-CN" altLang="en-US" dirty="0">
                <a:cs typeface="+mn-ea"/>
                <a:sym typeface="+mn-lt"/>
              </a:rPr>
              <a:t>表中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程序处理</a:t>
            </a:r>
          </a:p>
        </p:txBody>
      </p:sp>
    </p:spTree>
    <p:extLst>
      <p:ext uri="{BB962C8B-B14F-4D97-AF65-F5344CB8AC3E}">
        <p14:creationId xmlns:p14="http://schemas.microsoft.com/office/powerpoint/2010/main" val="335736514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844824"/>
            <a:ext cx="9210228" cy="3960440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为调用函数，需执行</a:t>
            </a:r>
            <a:r>
              <a:rPr lang="en-US" altLang="zh-CN" dirty="0" err="1">
                <a:cs typeface="+mn-ea"/>
                <a:sym typeface="+mn-lt"/>
              </a:rPr>
              <a:t>GetProcAddress</a:t>
            </a:r>
            <a:r>
              <a:rPr lang="zh-CN" altLang="en-US" dirty="0">
                <a:cs typeface="+mn-ea"/>
                <a:sym typeface="+mn-lt"/>
              </a:rPr>
              <a:t>获取函数地址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为了使其他函数可调用本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文件的函数，需要实现</a:t>
            </a:r>
            <a:r>
              <a:rPr lang="en-US" altLang="zh-CN" dirty="0" err="1">
                <a:cs typeface="+mn-ea"/>
                <a:sym typeface="+mn-lt"/>
              </a:rPr>
              <a:t>GetProcAddress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 err="1">
                <a:cs typeface="+mn-ea"/>
                <a:sym typeface="+mn-lt"/>
              </a:rPr>
              <a:t>GetProcAddress</a:t>
            </a:r>
            <a:r>
              <a:rPr lang="zh-CN" altLang="en-US" dirty="0">
                <a:cs typeface="+mn-ea"/>
                <a:sym typeface="+mn-lt"/>
              </a:rPr>
              <a:t>的实现，则依赖于</a:t>
            </a:r>
            <a:r>
              <a:rPr lang="en-US" altLang="zh-CN" dirty="0">
                <a:cs typeface="+mn-ea"/>
                <a:sym typeface="+mn-lt"/>
              </a:rPr>
              <a:t>EAT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Export Address Table</a:t>
            </a:r>
            <a:r>
              <a:rPr lang="zh-CN" altLang="en-US" dirty="0">
                <a:cs typeface="+mn-ea"/>
                <a:sym typeface="+mn-lt"/>
              </a:rPr>
              <a:t>，导出地址表）的读取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根据</a:t>
            </a:r>
            <a:r>
              <a:rPr lang="en-US" altLang="zh-CN" dirty="0">
                <a:cs typeface="+mn-ea"/>
                <a:sym typeface="+mn-lt"/>
              </a:rPr>
              <a:t>EAT</a:t>
            </a:r>
            <a:r>
              <a:rPr lang="zh-CN" altLang="en-US" dirty="0">
                <a:cs typeface="+mn-ea"/>
                <a:sym typeface="+mn-lt"/>
              </a:rPr>
              <a:t>中读取到的地址，以及加载的模块的基址，可计算出所加载的函数的地址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程序处理</a:t>
            </a:r>
          </a:p>
        </p:txBody>
      </p:sp>
    </p:spTree>
    <p:extLst>
      <p:ext uri="{BB962C8B-B14F-4D97-AF65-F5344CB8AC3E}">
        <p14:creationId xmlns:p14="http://schemas.microsoft.com/office/powerpoint/2010/main" val="127226580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程序处理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" y="1700808"/>
            <a:ext cx="978672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5079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8915400" cy="5112568"/>
          </a:xfrm>
        </p:spPr>
        <p:txBody>
          <a:bodyPr>
            <a:normAutofit fontScale="925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基于以上程序，即可实现 </a:t>
            </a:r>
            <a:r>
              <a:rPr lang="en-US" altLang="zh-CN" dirty="0" err="1">
                <a:cs typeface="+mn-ea"/>
                <a:sym typeface="+mn-lt"/>
              </a:rPr>
              <a:t>LoadLibrary</a:t>
            </a:r>
            <a:r>
              <a:rPr lang="en-US" altLang="zh-CN" dirty="0">
                <a:cs typeface="+mn-ea"/>
                <a:sym typeface="+mn-lt"/>
              </a:rPr>
              <a:t>()</a:t>
            </a:r>
            <a:r>
              <a:rPr lang="zh-CN" altLang="en-US" dirty="0">
                <a:cs typeface="+mn-ea"/>
                <a:sym typeface="+mn-lt"/>
              </a:rPr>
              <a:t> 系统函数功能</a:t>
            </a:r>
            <a:endParaRPr lang="en-US" altLang="zh-CN" dirty="0">
              <a:cs typeface="+mn-ea"/>
              <a:sym typeface="+mn-lt"/>
            </a:endParaRPr>
          </a:p>
          <a:p>
            <a:pPr marL="1085850" lvl="2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可基于系统函数</a:t>
            </a:r>
            <a:r>
              <a:rPr lang="en-US" altLang="zh-CN" b="0" i="0" dirty="0" err="1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LoadLibrary</a:t>
            </a:r>
            <a:r>
              <a:rPr lang="en-US" altLang="zh-CN" b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()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，显式地加载动态链接库</a:t>
            </a:r>
            <a:endParaRPr lang="en-US" altLang="zh-CN" b="0" i="0" dirty="0">
              <a:solidFill>
                <a:schemeClr val="bg1">
                  <a:lumMod val="50000"/>
                </a:schemeClr>
              </a:solidFill>
              <a:effectLst/>
              <a:cs typeface="+mn-ea"/>
              <a:sym typeface="+mn-lt"/>
            </a:endParaRPr>
          </a:p>
          <a:p>
            <a:pPr marL="1543050" lvl="3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该函数的作用是将指定的可执行模块映射到调用进程的地址空间</a:t>
            </a:r>
            <a:endParaRPr lang="en-US" altLang="zh-CN" b="0" i="0" dirty="0">
              <a:solidFill>
                <a:schemeClr val="bg1">
                  <a:lumMod val="50000"/>
                </a:schemeClr>
              </a:solidFill>
              <a:effectLst/>
              <a:cs typeface="+mn-ea"/>
              <a:sym typeface="+mn-lt"/>
            </a:endParaRPr>
          </a:p>
          <a:p>
            <a:pPr marL="1085850" lvl="2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LoadLibrary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()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不仅能够加载 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.</a:t>
            </a:r>
            <a:r>
              <a:rPr lang="en-US" altLang="zh-CN" b="0" i="0" dirty="0" err="1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dll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，还可以加载可执行模块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.exe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1085850" lvl="2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当获取到动态链接库模块的句柄后，接下来将需要获取该动态链接库的导出函数地址</a:t>
            </a:r>
            <a:endParaRPr lang="en-US" altLang="zh-CN" b="0" i="0" dirty="0">
              <a:solidFill>
                <a:schemeClr val="bg1">
                  <a:lumMod val="50000"/>
                </a:schemeClr>
              </a:solidFill>
              <a:effectLst/>
              <a:cs typeface="+mn-ea"/>
              <a:sym typeface="+mn-lt"/>
            </a:endParaRPr>
          </a:p>
          <a:p>
            <a:pPr marL="1543050" lvl="3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可通过调用系统函数 </a:t>
            </a:r>
            <a:r>
              <a:rPr lang="en-US" altLang="zh-CN" b="0" i="0" dirty="0" err="1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GetProcAddress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() 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来实现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如果是在 </a:t>
            </a:r>
            <a:r>
              <a:rPr lang="en-US" altLang="zh-CN" dirty="0">
                <a:cs typeface="+mn-ea"/>
                <a:sym typeface="+mn-lt"/>
              </a:rPr>
              <a:t>vista </a:t>
            </a:r>
            <a:r>
              <a:rPr lang="zh-CN" altLang="en-US" dirty="0">
                <a:cs typeface="+mn-ea"/>
                <a:sym typeface="+mn-lt"/>
              </a:rPr>
              <a:t>及以上操作系统，使用上面的程序加载</a:t>
            </a:r>
            <a:r>
              <a:rPr lang="en-US" altLang="zh-CN" dirty="0">
                <a:cs typeface="+mn-ea"/>
                <a:sym typeface="+mn-lt"/>
              </a:rPr>
              <a:t>EXE</a:t>
            </a:r>
            <a:r>
              <a:rPr lang="zh-CN" altLang="en-US" dirty="0">
                <a:cs typeface="+mn-ea"/>
                <a:sym typeface="+mn-lt"/>
              </a:rPr>
              <a:t>文件，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去掉对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DLL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位的校验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通过可选头获取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程序入口点</a:t>
            </a:r>
            <a:r>
              <a:rPr lang="zh-CN" altLang="en-US" dirty="0">
                <a:cs typeface="+mn-ea"/>
                <a:sym typeface="+mn-lt"/>
              </a:rPr>
              <a:t>，在加载进内存完毕后，实现将控制权转交给加载好的 </a:t>
            </a:r>
            <a:r>
              <a:rPr lang="en-US" altLang="zh-CN" dirty="0">
                <a:cs typeface="+mn-ea"/>
                <a:sym typeface="+mn-lt"/>
              </a:rPr>
              <a:t>EXE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随后，</a:t>
            </a:r>
            <a:r>
              <a:rPr lang="en-US" altLang="zh-CN" dirty="0">
                <a:cs typeface="+mn-ea"/>
                <a:sym typeface="+mn-lt"/>
              </a:rPr>
              <a:t>EIP </a:t>
            </a:r>
            <a:r>
              <a:rPr lang="zh-CN" altLang="en-US" dirty="0">
                <a:cs typeface="+mn-ea"/>
                <a:sym typeface="+mn-lt"/>
              </a:rPr>
              <a:t>跳转到程序入口点，开始执行 </a:t>
            </a:r>
            <a:r>
              <a:rPr lang="en-US" altLang="zh-CN" dirty="0">
                <a:cs typeface="+mn-ea"/>
                <a:sym typeface="+mn-lt"/>
              </a:rPr>
              <a:t>EXE </a:t>
            </a:r>
            <a:r>
              <a:rPr lang="zh-CN" altLang="en-US" dirty="0">
                <a:cs typeface="+mn-ea"/>
                <a:sym typeface="+mn-lt"/>
              </a:rPr>
              <a:t>程序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）导入表</a:t>
            </a:r>
          </a:p>
        </p:txBody>
      </p:sp>
    </p:spTree>
    <p:extLst>
      <p:ext uri="{BB962C8B-B14F-4D97-AF65-F5344CB8AC3E}">
        <p14:creationId xmlns:p14="http://schemas.microsoft.com/office/powerpoint/2010/main" val="289442779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PE</a:t>
            </a:r>
            <a:r>
              <a:rPr lang="zh-CN" altLang="en-US" dirty="0">
                <a:cs typeface="+mn-ea"/>
                <a:sym typeface="+mn-lt"/>
              </a:rPr>
              <a:t>简介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检查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格式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内存映像结构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基址重定位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导入表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六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导出表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905058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AA2881A6-DB1E-4D4A-9453-DD94BFA7B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997500"/>
              </p:ext>
            </p:extLst>
          </p:nvPr>
        </p:nvGraphicFramePr>
        <p:xfrm>
          <a:off x="632520" y="980728"/>
          <a:ext cx="891540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）导出表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34C0A2-06C4-4659-A2A5-C0EA6A300ACD}"/>
              </a:ext>
            </a:extLst>
          </p:cNvPr>
          <p:cNvSpPr txBox="1"/>
          <p:nvPr/>
        </p:nvSpPr>
        <p:spPr>
          <a:xfrm>
            <a:off x="2504728" y="5523712"/>
            <a:ext cx="6192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2000" b="1" i="0" dirty="0">
                <a:cs typeface="+mn-ea"/>
                <a:sym typeface="+mn-lt"/>
              </a:rPr>
              <a:t>导出表作用：</a:t>
            </a:r>
            <a:endParaRPr lang="en-US" altLang="zh-CN" sz="2000" b="1" i="0" dirty="0">
              <a:cs typeface="+mn-ea"/>
              <a:sym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cs typeface="+mn-ea"/>
                <a:sym typeface="+mn-lt"/>
              </a:rPr>
              <a:t>为其它程序提供 </a:t>
            </a:r>
            <a:r>
              <a:rPr lang="en-US" altLang="zh-CN" b="0" i="0" dirty="0">
                <a:cs typeface="+mn-ea"/>
                <a:sym typeface="+mn-lt"/>
              </a:rPr>
              <a:t>API </a:t>
            </a:r>
            <a:r>
              <a:rPr lang="zh-CN" altLang="en-US" b="0" i="0" dirty="0">
                <a:cs typeface="+mn-ea"/>
                <a:sym typeface="+mn-lt"/>
              </a:rPr>
              <a:t>的一种函数实例</a:t>
            </a:r>
            <a:endParaRPr lang="en-US" altLang="zh-CN" b="0" i="0" dirty="0">
              <a:cs typeface="+mn-ea"/>
              <a:sym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cs typeface="+mn-ea"/>
                <a:sym typeface="+mn-lt"/>
              </a:rPr>
              <a:t>导出的可执行文件，可供其它第三方程序</a:t>
            </a:r>
            <a:r>
              <a:rPr lang="zh-CN" altLang="en-US" dirty="0">
                <a:cs typeface="+mn-ea"/>
                <a:sym typeface="+mn-lt"/>
              </a:rPr>
              <a:t>调用</a:t>
            </a:r>
            <a:endParaRPr lang="zh-CN" altLang="en-US" b="0" i="0" dirty="0">
              <a:cs typeface="+mn-ea"/>
              <a:sym typeface="+mn-lt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DA8025F-E1AE-452C-8370-7B43EF2DDE19}"/>
              </a:ext>
            </a:extLst>
          </p:cNvPr>
          <p:cNvSpPr/>
          <p:nvPr/>
        </p:nvSpPr>
        <p:spPr>
          <a:xfrm>
            <a:off x="1081260" y="4613450"/>
            <a:ext cx="8192219" cy="36004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837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 IMAGE_EXPORT_DIRECTORY</a:t>
            </a:r>
          </a:p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程序处理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）导出表</a:t>
            </a:r>
          </a:p>
        </p:txBody>
      </p:sp>
    </p:spTree>
    <p:extLst>
      <p:ext uri="{BB962C8B-B14F-4D97-AF65-F5344CB8AC3E}">
        <p14:creationId xmlns:p14="http://schemas.microsoft.com/office/powerpoint/2010/main" val="115853353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76064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cs typeface="+mn-ea"/>
                <a:sym typeface="+mn-lt"/>
              </a:rPr>
              <a:t>1 IMAGE_EXPORT_DIRECTORY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）导出表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IMAGE_EXPORT_DIRECTORY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79049"/>
              </p:ext>
            </p:extLst>
          </p:nvPr>
        </p:nvGraphicFramePr>
        <p:xfrm>
          <a:off x="1742902" y="2276872"/>
          <a:ext cx="6810497" cy="3888432"/>
        </p:xfrm>
        <a:graphic>
          <a:graphicData uri="http://schemas.openxmlformats.org/drawingml/2006/table">
            <a:tbl>
              <a:tblPr/>
              <a:tblGrid>
                <a:gridCol w="6810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8432">
                <a:tc>
                  <a:txBody>
                    <a:bodyPr/>
                    <a:lstStyle/>
                    <a:p>
                      <a:pPr indent="255270" algn="l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typedef struct _IMAGE_EXPORT_DIRECTORY { </a:t>
                      </a: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DWORD  Characteristics;             // (1)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保留，恒为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0x00000000    </a:t>
                      </a: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DWORD  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TimeDateStamp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         // (2)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时间戳  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WORD   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MajorVersion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               // (3)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主版本号，一般不赋值  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WORD   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MinorVersion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               // (4)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子版本号，一般不赋值  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 Name;                           // (5)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模块名称*  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 Base;                             // (6)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索引基数*  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 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NumberOfFunctions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         // (7)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导出地址表中成员个数*  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 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NumberOfNames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             // (8)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导出名称表中成员个数*  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 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AddressOfFunctions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         // (9)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导出地址表（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EAT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）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*  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 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AddressOfNames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               // (10)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导出名称表（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ENT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）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*  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  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 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AddressOfNameOrdinals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;   // (11)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指向导出序号数组* </a:t>
                      </a:r>
                      <a:b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</a:b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} IMAGE_EXPORT_DIRECTORY,*PIMAGE_EXPORT_DIRECTORY;</a:t>
                      </a:r>
                      <a:endParaRPr lang="zh-CN" sz="1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89849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04056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文件加载后，先检查该文件是否为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格式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(1) MS-DOS</a:t>
            </a:r>
            <a:r>
              <a:rPr lang="zh-CN" altLang="en-US" dirty="0">
                <a:cs typeface="+mn-ea"/>
                <a:sym typeface="+mn-lt"/>
              </a:rPr>
              <a:t>头  与 </a:t>
            </a:r>
            <a:r>
              <a:rPr lang="en-US" altLang="zh-CN" dirty="0">
                <a:cs typeface="+mn-ea"/>
                <a:sym typeface="+mn-lt"/>
              </a:rPr>
              <a:t>(2) NT</a:t>
            </a:r>
            <a:r>
              <a:rPr lang="zh-CN" altLang="en-US" dirty="0">
                <a:cs typeface="+mn-ea"/>
                <a:sym typeface="+mn-lt"/>
              </a:rPr>
              <a:t>头，分别检查的部分为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MS-DOS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头中</a:t>
            </a:r>
            <a:r>
              <a:rPr lang="zh-CN" altLang="en-US" dirty="0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“</a:t>
            </a:r>
            <a:r>
              <a:rPr lang="en-US" altLang="zh-CN" dirty="0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MZ</a:t>
            </a:r>
            <a:r>
              <a:rPr lang="zh-CN" altLang="en-US" dirty="0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”</a:t>
            </a:r>
            <a:r>
              <a:rPr lang="en-US" altLang="zh-CN" dirty="0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关键字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NT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头中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“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PE/0/0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”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关键字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2"/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然后再检查该 </a:t>
            </a:r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 是否为 </a:t>
            </a:r>
            <a:r>
              <a:rPr lang="en-US" altLang="zh-CN" dirty="0">
                <a:cs typeface="+mn-ea"/>
                <a:sym typeface="+mn-lt"/>
              </a:rPr>
              <a:t>DLL</a:t>
            </a: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(3)</a:t>
            </a:r>
            <a:r>
              <a:rPr lang="zh-CN" altLang="en-US" dirty="0">
                <a:cs typeface="+mn-ea"/>
                <a:sym typeface="+mn-lt"/>
              </a:rPr>
              <a:t> 查看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头中 </a:t>
            </a:r>
            <a:r>
              <a:rPr lang="en-US" altLang="zh-CN" dirty="0">
                <a:cs typeface="+mn-ea"/>
                <a:sym typeface="+mn-lt"/>
              </a:rPr>
              <a:t>IMAGE_FILE_HEADER </a:t>
            </a:r>
            <a:r>
              <a:rPr lang="zh-CN" altLang="en-US" dirty="0">
                <a:cs typeface="+mn-ea"/>
                <a:sym typeface="+mn-lt"/>
              </a:rPr>
              <a:t>的 </a:t>
            </a:r>
            <a:r>
              <a:rPr lang="en-US" altLang="zh-CN" dirty="0">
                <a:cs typeface="+mn-ea"/>
                <a:sym typeface="+mn-lt"/>
              </a:rPr>
              <a:t>Characteristics </a:t>
            </a:r>
            <a:r>
              <a:rPr lang="zh-CN" altLang="en-US" dirty="0">
                <a:cs typeface="+mn-ea"/>
                <a:sym typeface="+mn-lt"/>
              </a:rPr>
              <a:t>字段，如果其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IMAGE_FILE_DLL </a:t>
            </a:r>
            <a:r>
              <a:rPr lang="zh-CN" altLang="en-US" dirty="0">
                <a:cs typeface="+mn-ea"/>
                <a:sym typeface="+mn-lt"/>
              </a:rPr>
              <a:t>信息位为真，即为 </a:t>
            </a:r>
            <a:r>
              <a:rPr lang="en-US" altLang="zh-CN" dirty="0">
                <a:cs typeface="+mn-ea"/>
                <a:sym typeface="+mn-lt"/>
              </a:rPr>
              <a:t>DLL </a:t>
            </a:r>
            <a:r>
              <a:rPr lang="zh-CN" altLang="en-US" dirty="0">
                <a:cs typeface="+mn-ea"/>
                <a:sym typeface="+mn-lt"/>
              </a:rPr>
              <a:t>文件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25303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24470"/>
            <a:ext cx="8915400" cy="521689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#1 Characteristics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未定义，为</a:t>
            </a:r>
            <a:r>
              <a:rPr lang="en-US" altLang="zh-CN" dirty="0">
                <a:cs typeface="+mn-ea"/>
                <a:sym typeface="+mn-lt"/>
              </a:rPr>
              <a:t>0</a:t>
            </a:r>
            <a:endParaRPr lang="zh-CN" altLang="en-US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#2 </a:t>
            </a:r>
            <a:r>
              <a:rPr lang="en-US" altLang="zh-CN" dirty="0" err="1">
                <a:cs typeface="+mn-ea"/>
                <a:sym typeface="+mn-lt"/>
              </a:rPr>
              <a:t>TimeDateStamp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该字段表明输出表创建时间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#3 </a:t>
            </a:r>
            <a:r>
              <a:rPr lang="en-US" altLang="zh-CN" dirty="0" err="1">
                <a:cs typeface="+mn-ea"/>
                <a:sym typeface="+mn-lt"/>
              </a:rPr>
              <a:t>MajorVersion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该字段表明输出表的主版本号，未使用，值为</a:t>
            </a:r>
            <a:r>
              <a:rPr lang="en-US" altLang="zh-CN" dirty="0">
                <a:cs typeface="+mn-ea"/>
                <a:sym typeface="+mn-lt"/>
              </a:rPr>
              <a:t>0</a:t>
            </a:r>
            <a:endParaRPr lang="zh-CN" altLang="en-US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#4 </a:t>
            </a:r>
            <a:r>
              <a:rPr lang="en-US" altLang="zh-CN" dirty="0" err="1">
                <a:cs typeface="+mn-ea"/>
                <a:sym typeface="+mn-lt"/>
              </a:rPr>
              <a:t>MinorVersion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该字段表明输出表的次版本号，未使用，值为</a:t>
            </a:r>
            <a:r>
              <a:rPr lang="en-US" altLang="zh-CN" dirty="0">
                <a:cs typeface="+mn-ea"/>
                <a:sym typeface="+mn-lt"/>
              </a:rPr>
              <a:t>0</a:t>
            </a:r>
            <a:endParaRPr lang="zh-CN" altLang="en-US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#5 Name</a:t>
            </a:r>
            <a:endParaRPr lang="zh-CN" altLang="en-US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该字段指向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DLL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名称字符串地址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#6 Base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该字段包含用于这个可执行文件输出表的起始序数值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）导出表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IMAGE_EXPORT_DIRECTORY</a:t>
            </a:r>
          </a:p>
        </p:txBody>
      </p:sp>
    </p:spTree>
    <p:extLst>
      <p:ext uri="{BB962C8B-B14F-4D97-AF65-F5344CB8AC3E}">
        <p14:creationId xmlns:p14="http://schemas.microsoft.com/office/powerpoint/2010/main" val="39918061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375592" y="1412776"/>
            <a:ext cx="10153128" cy="5385016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#7 </a:t>
            </a:r>
            <a:r>
              <a:rPr lang="en-US" altLang="zh-CN" dirty="0" err="1">
                <a:cs typeface="+mn-ea"/>
                <a:sym typeface="+mn-lt"/>
              </a:rPr>
              <a:t>NumberOfFunctions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该字段表明导出地址表（</a:t>
            </a:r>
            <a:r>
              <a:rPr lang="en-US" altLang="zh-CN" dirty="0">
                <a:cs typeface="+mn-ea"/>
                <a:sym typeface="+mn-lt"/>
              </a:rPr>
              <a:t>EAT</a:t>
            </a:r>
            <a:r>
              <a:rPr lang="zh-CN" altLang="en-US" dirty="0">
                <a:cs typeface="+mn-ea"/>
                <a:sym typeface="+mn-lt"/>
              </a:rPr>
              <a:t>）中的条目数量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#8 </a:t>
            </a:r>
            <a:r>
              <a:rPr lang="en-US" altLang="zh-CN" dirty="0" err="1">
                <a:cs typeface="+mn-ea"/>
                <a:sym typeface="+mn-lt"/>
              </a:rPr>
              <a:t>NumberOfNames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输出函数名称表的条数数量，该值小于或等于</a:t>
            </a:r>
            <a:r>
              <a:rPr lang="en-US" altLang="zh-CN" dirty="0" err="1">
                <a:cs typeface="+mn-ea"/>
                <a:sym typeface="+mn-lt"/>
              </a:rPr>
              <a:t>NumberOfFunctions</a:t>
            </a:r>
            <a:r>
              <a:rPr lang="zh-CN" altLang="en-US" dirty="0">
                <a:cs typeface="+mn-ea"/>
                <a:sym typeface="+mn-lt"/>
              </a:rPr>
              <a:t>。当函数只通过序数输出时会出现</a:t>
            </a:r>
            <a:r>
              <a:rPr lang="en-US" altLang="zh-CN" dirty="0" err="1">
                <a:cs typeface="+mn-ea"/>
                <a:sym typeface="+mn-lt"/>
              </a:rPr>
              <a:t>NumberOfNames</a:t>
            </a:r>
            <a:r>
              <a:rPr lang="zh-CN" altLang="en-US" dirty="0">
                <a:cs typeface="+mn-ea"/>
                <a:sym typeface="+mn-lt"/>
              </a:rPr>
              <a:t>小于</a:t>
            </a:r>
            <a:r>
              <a:rPr lang="en-US" altLang="zh-CN" dirty="0" err="1">
                <a:cs typeface="+mn-ea"/>
                <a:sym typeface="+mn-lt"/>
              </a:rPr>
              <a:t>NumberOfFunctions</a:t>
            </a:r>
            <a:endParaRPr lang="zh-CN" altLang="en-US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#9 </a:t>
            </a:r>
            <a:r>
              <a:rPr lang="en-US" altLang="zh-CN" dirty="0" err="1">
                <a:cs typeface="+mn-ea"/>
                <a:sym typeface="+mn-lt"/>
              </a:rPr>
              <a:t>AddressOfFunctions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该字段指向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EAT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地址，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EAT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中存储了所有导出函数的相对虚拟地址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#10 </a:t>
            </a:r>
            <a:r>
              <a:rPr lang="en-US" altLang="zh-CN" dirty="0" err="1">
                <a:cs typeface="+mn-ea"/>
                <a:sym typeface="+mn-lt"/>
              </a:rPr>
              <a:t>AddressOfNames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该字段指向导出名称表（</a:t>
            </a:r>
            <a:r>
              <a:rPr lang="en-US" altLang="zh-CN" dirty="0">
                <a:cs typeface="+mn-ea"/>
                <a:sym typeface="+mn-lt"/>
              </a:rPr>
              <a:t>ENT</a:t>
            </a:r>
            <a:r>
              <a:rPr lang="zh-CN" altLang="en-US" dirty="0">
                <a:cs typeface="+mn-ea"/>
                <a:sym typeface="+mn-lt"/>
              </a:rPr>
              <a:t>）地址，</a:t>
            </a:r>
            <a:r>
              <a:rPr lang="en-US" altLang="zh-CN" dirty="0">
                <a:cs typeface="+mn-ea"/>
                <a:sym typeface="+mn-lt"/>
              </a:rPr>
              <a:t>ENT</a:t>
            </a:r>
            <a:r>
              <a:rPr lang="zh-CN" altLang="en-US" dirty="0">
                <a:cs typeface="+mn-ea"/>
                <a:sym typeface="+mn-lt"/>
              </a:rPr>
              <a:t>中存储了所有函数名称字符串的相对虚拟地址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#11 </a:t>
            </a:r>
            <a:r>
              <a:rPr lang="en-US" altLang="zh-CN" dirty="0" err="1">
                <a:cs typeface="+mn-ea"/>
                <a:sym typeface="+mn-lt"/>
              </a:rPr>
              <a:t>AddressOfNameOrdinals</a:t>
            </a:r>
            <a:endParaRPr lang="zh-CN" altLang="en-US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该字段指向导出序数表地址，导出序数表中存储了所有导出函数的序数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）导出表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IMAGE_EXPORT_DIRECTORY</a:t>
            </a:r>
          </a:p>
        </p:txBody>
      </p:sp>
    </p:spTree>
    <p:extLst>
      <p:ext uri="{BB962C8B-B14F-4D97-AF65-F5344CB8AC3E}">
        <p14:creationId xmlns:p14="http://schemas.microsoft.com/office/powerpoint/2010/main" val="376464512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en-US" altLang="zh-CN" dirty="0">
                <a:cs typeface="+mn-ea"/>
                <a:sym typeface="+mn-lt"/>
              </a:rPr>
              <a:t>IMAGE_EXPORT_DESCRIPTOR </a:t>
            </a:r>
            <a:r>
              <a:rPr lang="zh-CN" altLang="en-US" dirty="0">
                <a:cs typeface="+mn-ea"/>
                <a:sym typeface="+mn-lt"/>
              </a:rPr>
              <a:t>结构图</a:t>
            </a:r>
            <a:r>
              <a:rPr lang="en-US" altLang="zh-CN" dirty="0">
                <a:cs typeface="+mn-ea"/>
                <a:sym typeface="+mn-lt"/>
              </a:rPr>
              <a:t> 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）导出表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IMAGE_EXPORT_DIRECTORY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48544" y="2636912"/>
            <a:ext cx="6858048" cy="39290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40D8A5-9448-4EEE-9C25-A5FDAEAB45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8074" y="2276872"/>
            <a:ext cx="5456953" cy="180020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FEBFBF4-33F9-44B2-B179-FA293D8DB399}"/>
              </a:ext>
            </a:extLst>
          </p:cNvPr>
          <p:cNvCxnSpPr>
            <a:cxnSpLocks/>
          </p:cNvCxnSpPr>
          <p:nvPr/>
        </p:nvCxnSpPr>
        <p:spPr>
          <a:xfrm flipH="1">
            <a:off x="4088904" y="3284984"/>
            <a:ext cx="432048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7A31B9C-E5D1-42AB-A16B-232C116C72C7}"/>
              </a:ext>
            </a:extLst>
          </p:cNvPr>
          <p:cNvSpPr txBox="1"/>
          <p:nvPr/>
        </p:nvSpPr>
        <p:spPr>
          <a:xfrm>
            <a:off x="7804143" y="1968033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010editor 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dirty="0">
                <a:cs typeface="+mn-ea"/>
                <a:sym typeface="+mn-lt"/>
              </a:rPr>
              <a:t> ida.dll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310899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94204" cy="5112568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程序处理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找到</a:t>
            </a:r>
            <a:r>
              <a:rPr lang="en-US" altLang="zh-CN" dirty="0">
                <a:cs typeface="+mn-ea"/>
                <a:sym typeface="+mn-lt"/>
              </a:rPr>
              <a:t>IMAGE_EXPORT_DIRECTORY</a:t>
            </a:r>
            <a:r>
              <a:rPr lang="zh-CN" altLang="en-US" dirty="0">
                <a:cs typeface="+mn-ea"/>
                <a:sym typeface="+mn-lt"/>
              </a:rPr>
              <a:t>地址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从</a:t>
            </a:r>
            <a:r>
              <a:rPr lang="en-US" altLang="zh-CN" dirty="0">
                <a:cs typeface="+mn-ea"/>
                <a:sym typeface="+mn-lt"/>
              </a:rPr>
              <a:t>ENT</a:t>
            </a:r>
            <a:r>
              <a:rPr lang="zh-CN" altLang="en-US" dirty="0">
                <a:cs typeface="+mn-ea"/>
                <a:sym typeface="+mn-lt"/>
              </a:rPr>
              <a:t>中取出函数名，与要取的函数名进行对比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一致时，从</a:t>
            </a:r>
            <a:r>
              <a:rPr lang="en-US" altLang="zh-CN" dirty="0">
                <a:cs typeface="+mn-ea"/>
                <a:sym typeface="+mn-lt"/>
              </a:rPr>
              <a:t>EAT</a:t>
            </a:r>
            <a:r>
              <a:rPr lang="zh-CN" altLang="en-US" dirty="0">
                <a:cs typeface="+mn-ea"/>
                <a:sym typeface="+mn-lt"/>
              </a:rPr>
              <a:t>中得到函数地址与内存中的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基址相加，即可得到了函数真实的地址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至此，自制的 </a:t>
            </a:r>
            <a:r>
              <a:rPr lang="en-US" altLang="zh-CN" dirty="0" err="1">
                <a:cs typeface="+mn-ea"/>
                <a:sym typeface="+mn-lt"/>
              </a:rPr>
              <a:t>GetProcAddress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也已经完成，与之前编写的 </a:t>
            </a:r>
            <a:r>
              <a:rPr lang="en-US" altLang="zh-CN" dirty="0" err="1">
                <a:cs typeface="+mn-ea"/>
                <a:sym typeface="+mn-lt"/>
              </a:rPr>
              <a:t>LoadLibrary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配合，就可以实现在内存中加载</a:t>
            </a:r>
            <a:r>
              <a:rPr lang="en-US" altLang="zh-CN" dirty="0">
                <a:cs typeface="+mn-ea"/>
                <a:sym typeface="+mn-lt"/>
              </a:rPr>
              <a:t>DLL</a:t>
            </a:r>
            <a:r>
              <a:rPr lang="zh-CN" altLang="en-US" dirty="0">
                <a:cs typeface="+mn-ea"/>
                <a:sym typeface="+mn-lt"/>
              </a:rPr>
              <a:t>并获取函数地址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）导出表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程序处理</a:t>
            </a:r>
          </a:p>
        </p:txBody>
      </p:sp>
    </p:spTree>
    <p:extLst>
      <p:ext uri="{BB962C8B-B14F-4D97-AF65-F5344CB8AC3E}">
        <p14:creationId xmlns:p14="http://schemas.microsoft.com/office/powerpoint/2010/main" val="223515369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）导出表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程序处理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1762156"/>
            <a:ext cx="9777536" cy="36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670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小结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613EA1AA-5219-40FB-BB31-81190D93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9568" y="1628800"/>
            <a:ext cx="6048672" cy="5112568"/>
          </a:xfrm>
        </p:spPr>
        <p:txBody>
          <a:bodyPr>
            <a:normAutofit/>
          </a:bodyPr>
          <a:lstStyle/>
          <a:p>
            <a:pPr lvl="1" algn="just"/>
            <a:r>
              <a:rPr lang="en-US" altLang="zh-CN" dirty="0">
                <a:cs typeface="+mn-ea"/>
                <a:sym typeface="+mn-lt"/>
              </a:rPr>
              <a:t> PE</a:t>
            </a:r>
            <a:r>
              <a:rPr lang="zh-CN" altLang="en-US" dirty="0">
                <a:cs typeface="+mn-ea"/>
                <a:sym typeface="+mn-lt"/>
              </a:rPr>
              <a:t> 文件具有固定的格式，主要分为头部、节表和节三个部分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文件遵循固定的对齐规则，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分块加载进入内存中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加载的基址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重定位</a:t>
            </a:r>
            <a:r>
              <a:rPr lang="en-US" altLang="zh-CN" dirty="0">
                <a:cs typeface="+mn-ea"/>
                <a:sym typeface="+mn-lt"/>
              </a:rPr>
              <a:t>)</a:t>
            </a:r>
            <a:r>
              <a:rPr lang="zh-CN" altLang="en-US" dirty="0">
                <a:cs typeface="+mn-ea"/>
                <a:sym typeface="+mn-lt"/>
              </a:rPr>
              <a:t>与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对齐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地址：文件中 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FOA/RAW 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与 内存中 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RVA 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互换</a:t>
            </a:r>
            <a:endParaRPr lang="en-US" altLang="zh-CN" dirty="0">
              <a:highlight>
                <a:srgbClr val="C0C0C0"/>
              </a:highlight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导入表与导出表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cs typeface="+mn-ea"/>
                <a:sym typeface="+mn-lt"/>
              </a:rPr>
              <a:t>INT /ENT</a:t>
            </a:r>
            <a:r>
              <a:rPr lang="zh-CN" altLang="en-US" dirty="0">
                <a:cs typeface="+mn-ea"/>
                <a:sym typeface="+mn-lt"/>
              </a:rPr>
              <a:t>表，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IAT</a:t>
            </a:r>
            <a:r>
              <a:rPr lang="en-US" altLang="zh-CN" dirty="0">
                <a:cs typeface="+mn-ea"/>
                <a:sym typeface="+mn-lt"/>
              </a:rPr>
              <a:t>/EAT</a:t>
            </a:r>
            <a:r>
              <a:rPr lang="zh-CN" altLang="en-US" dirty="0">
                <a:cs typeface="+mn-ea"/>
                <a:sym typeface="+mn-lt"/>
              </a:rPr>
              <a:t>表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cs typeface="+mn-ea"/>
                <a:sym typeface="+mn-lt"/>
              </a:rPr>
              <a:t>PE</a:t>
            </a:r>
            <a:r>
              <a:rPr lang="zh-CN" altLang="en-US" dirty="0">
                <a:cs typeface="+mn-ea"/>
                <a:sym typeface="+mn-lt"/>
              </a:rPr>
              <a:t>加载后，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IAT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表填入正确地址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</p:txBody>
      </p:sp>
      <p:pic>
        <p:nvPicPr>
          <p:cNvPr id="1026" name="Picture 2" descr="浅谈二进制——从病毒原理到逆向工程(1)-pe文件结构- qjt's website">
            <a:extLst>
              <a:ext uri="{FF2B5EF4-FFF2-40B4-BE49-F238E27FC236}">
                <a16:creationId xmlns:a16="http://schemas.microsoft.com/office/drawing/2014/main" id="{AC73E1E3-A351-4A06-818D-B93C7128E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1916832"/>
            <a:ext cx="3978691" cy="442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1784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2079272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952896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678521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691039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763047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268886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556348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665362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277120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745432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417557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4113586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2123885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47367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328690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10"/>
            <a:ext cx="6048000" cy="7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2279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467544" y="3133357"/>
            <a:ext cx="8986050" cy="8333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 defTabSz="957263" eaLnBrk="0" hangingPunct="0"/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谢    谢！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33863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96544"/>
          </a:xfrm>
        </p:spPr>
        <p:txBody>
          <a:bodyPr>
            <a:normAutofit fontScale="92500"/>
          </a:bodyPr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 </a:t>
            </a:r>
            <a:r>
              <a:rPr lang="en-US" altLang="zh-CN" dirty="0">
                <a:cs typeface="+mn-ea"/>
                <a:sym typeface="+mn-lt"/>
              </a:rPr>
              <a:t>MS-DOS</a:t>
            </a:r>
            <a:r>
              <a:rPr lang="zh-CN" altLang="en-US" dirty="0">
                <a:cs typeface="+mn-ea"/>
                <a:sym typeface="+mn-lt"/>
              </a:rPr>
              <a:t>头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MS-DOS</a:t>
            </a:r>
            <a:r>
              <a:rPr lang="zh-CN" altLang="en-US" dirty="0">
                <a:cs typeface="+mn-ea"/>
                <a:sym typeface="+mn-lt"/>
              </a:rPr>
              <a:t>头是微软为了考虑 </a:t>
            </a:r>
            <a:r>
              <a:rPr lang="en-US" altLang="zh-CN" dirty="0">
                <a:cs typeface="+mn-ea"/>
                <a:sym typeface="+mn-lt"/>
              </a:rPr>
              <a:t>PE </a:t>
            </a:r>
            <a:r>
              <a:rPr lang="zh-CN" altLang="en-US" dirty="0">
                <a:cs typeface="+mn-ea"/>
                <a:sym typeface="+mn-lt"/>
              </a:rPr>
              <a:t>文件对 </a:t>
            </a:r>
            <a:r>
              <a:rPr lang="en-US" altLang="zh-CN" dirty="0">
                <a:cs typeface="+mn-ea"/>
                <a:sym typeface="+mn-lt"/>
              </a:rPr>
              <a:t>DOS</a:t>
            </a:r>
            <a:r>
              <a:rPr lang="zh-CN" altLang="en-US" dirty="0">
                <a:cs typeface="+mn-ea"/>
                <a:sym typeface="+mn-lt"/>
              </a:rPr>
              <a:t>文件（如 </a:t>
            </a:r>
            <a:r>
              <a:rPr lang="en-US" altLang="zh-CN" dirty="0">
                <a:cs typeface="+mn-ea"/>
                <a:sym typeface="+mn-lt"/>
              </a:rPr>
              <a:t>.com </a:t>
            </a:r>
            <a:r>
              <a:rPr lang="zh-CN" altLang="en-US" dirty="0">
                <a:cs typeface="+mn-ea"/>
                <a:sym typeface="+mn-lt"/>
              </a:rPr>
              <a:t>二进制文件）的兼容性而添加的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大多数情况下由编译器自动生成，通常把</a:t>
            </a:r>
            <a:r>
              <a:rPr lang="en-US" altLang="zh-CN" dirty="0">
                <a:cs typeface="+mn-ea"/>
                <a:sym typeface="+mn-lt"/>
              </a:rPr>
              <a:t>DOS MZ</a:t>
            </a:r>
            <a:r>
              <a:rPr lang="zh-CN" altLang="en-US" dirty="0">
                <a:cs typeface="+mn-ea"/>
                <a:sym typeface="+mn-lt"/>
              </a:rPr>
              <a:t>头与</a:t>
            </a:r>
            <a:r>
              <a:rPr lang="en-US" altLang="zh-CN" dirty="0">
                <a:cs typeface="+mn-ea"/>
                <a:sym typeface="+mn-lt"/>
              </a:rPr>
              <a:t>DOS stub</a:t>
            </a:r>
            <a:r>
              <a:rPr lang="zh-CN" altLang="en-US" dirty="0">
                <a:cs typeface="+mn-ea"/>
                <a:sym typeface="+mn-lt"/>
              </a:rPr>
              <a:t>（模拟对象接口）合称为</a:t>
            </a:r>
            <a:r>
              <a:rPr lang="en-US" altLang="zh-CN" dirty="0">
                <a:cs typeface="+mn-ea"/>
                <a:sym typeface="+mn-lt"/>
              </a:rPr>
              <a:t>DOS</a:t>
            </a:r>
            <a:r>
              <a:rPr lang="zh-CN" altLang="en-US" dirty="0">
                <a:cs typeface="+mn-ea"/>
                <a:sym typeface="+mn-lt"/>
              </a:rPr>
              <a:t>文件头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b="0" i="0" dirty="0">
                <a:solidFill>
                  <a:schemeClr val="accent6">
                    <a:lumMod val="75000"/>
                  </a:schemeClr>
                </a:solidFill>
                <a:effectLst/>
                <a:cs typeface="+mn-ea"/>
                <a:sym typeface="+mn-lt"/>
              </a:rPr>
              <a:t>如果该程序在 </a:t>
            </a:r>
            <a:r>
              <a:rPr lang="en-US" altLang="zh-CN" b="0" i="0" dirty="0">
                <a:solidFill>
                  <a:schemeClr val="accent6">
                    <a:lumMod val="75000"/>
                  </a:schemeClr>
                </a:solidFill>
                <a:effectLst/>
                <a:cs typeface="+mn-ea"/>
                <a:sym typeface="+mn-lt"/>
              </a:rPr>
              <a:t>DOS </a:t>
            </a:r>
            <a:r>
              <a:rPr lang="zh-CN" altLang="en-US" b="0" i="0" dirty="0">
                <a:solidFill>
                  <a:schemeClr val="accent6">
                    <a:lumMod val="75000"/>
                  </a:schemeClr>
                </a:solidFill>
                <a:effectLst/>
                <a:cs typeface="+mn-ea"/>
                <a:sym typeface="+mn-lt"/>
              </a:rPr>
              <a:t>下执行的时候，就会执行这部分的内容</a:t>
            </a:r>
            <a:endParaRPr lang="en-US" altLang="zh-CN" b="0" i="0" dirty="0">
              <a:solidFill>
                <a:schemeClr val="accent6">
                  <a:lumMod val="75000"/>
                </a:schemeClr>
              </a:solidFill>
              <a:effectLst/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IMAGE_DOS_HEADER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结构体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IMAGE_DOS_HEADER</a:t>
            </a:r>
            <a:r>
              <a:rPr lang="zh-CN" altLang="en-US" dirty="0">
                <a:cs typeface="+mn-ea"/>
                <a:sym typeface="+mn-lt"/>
              </a:rPr>
              <a:t>结构体共 </a:t>
            </a:r>
            <a:r>
              <a:rPr lang="en-US" altLang="zh-CN" dirty="0">
                <a:cs typeface="+mn-ea"/>
                <a:sym typeface="+mn-lt"/>
              </a:rPr>
              <a:t>64</a:t>
            </a:r>
            <a:r>
              <a:rPr lang="zh-CN" altLang="en-US" dirty="0">
                <a:cs typeface="+mn-ea"/>
                <a:sym typeface="+mn-lt"/>
              </a:rPr>
              <a:t>字节，其中两个字段比较重要，分别是 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e_magic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和 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e_lfanew</a:t>
            </a:r>
            <a:r>
              <a:rPr lang="zh-CN" altLang="en-US" dirty="0">
                <a:cs typeface="+mn-ea"/>
                <a:sym typeface="+mn-lt"/>
              </a:rPr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CF081F-C584-4248-B612-5BE747C85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560" y="1603134"/>
            <a:ext cx="8496944" cy="1909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195200-609F-433C-94F3-36A0AB0A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40" y="4785048"/>
            <a:ext cx="6148588" cy="198898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6C229D-15CF-4288-941B-35066DDA48B3}"/>
              </a:ext>
            </a:extLst>
          </p:cNvPr>
          <p:cNvGrpSpPr/>
          <p:nvPr/>
        </p:nvGrpSpPr>
        <p:grpSpPr>
          <a:xfrm>
            <a:off x="1640632" y="1575795"/>
            <a:ext cx="6445721" cy="1277141"/>
            <a:chOff x="1317602" y="1812317"/>
            <a:chExt cx="6445721" cy="12771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1539ACC-E158-4660-9515-1A8476C20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624" y="1812317"/>
              <a:ext cx="6194699" cy="807810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D3946B6-E4F6-4881-ABCC-72CC27C98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7602" y="2348880"/>
              <a:ext cx="5003550" cy="740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90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第六章 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LoadLibrary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）检查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PE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格式</a:t>
            </a:r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7246474"/>
              </p:ext>
            </p:extLst>
          </p:nvPr>
        </p:nvGraphicFramePr>
        <p:xfrm>
          <a:off x="200472" y="1556792"/>
          <a:ext cx="8136904" cy="5120640"/>
        </p:xfrm>
        <a:graphic>
          <a:graphicData uri="http://schemas.openxmlformats.org/drawingml/2006/table">
            <a:tbl>
              <a:tblPr/>
              <a:tblGrid>
                <a:gridCol w="8136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12568">
                <a:tc>
                  <a:txBody>
                    <a:bodyPr/>
                    <a:lstStyle/>
                    <a:p>
                      <a:pPr indent="2540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t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ypedef struct _IMAGE_DOS_HEADER{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+0h		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WORD 	</a:t>
                      </a:r>
                      <a:r>
                        <a:rPr lang="en-US" sz="1600" b="1" kern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e_magic</a:t>
                      </a:r>
                      <a:r>
                        <a:rPr lang="zh-CN" sz="1600" b="1" kern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；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</a:t>
                      </a:r>
                      <a:r>
                        <a:rPr lang="en-US" altLang="zh-CN" sz="1600" dirty="0"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DOS</a:t>
                      </a:r>
                      <a:r>
                        <a:rPr lang="zh-CN" altLang="en-US" sz="1600" dirty="0"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签名，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4D5A("MZ")</a:t>
                      </a:r>
                      <a:endParaRPr lang="zh-CN" sz="1600" kern="100" dirty="0">
                        <a:highlight>
                          <a:srgbClr val="FFFF00"/>
                        </a:highligh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+2h	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e_cblp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+4h	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e_cp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+6h	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e_crlc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+8h	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e_cparhdr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+ah	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e_minalloc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ch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e_maxalloc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+eh	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e_ss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+10h       	WORD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e_sp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+12h   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e_csum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+14h   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e_ip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+16h   	WORD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e_cs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+18h   	WORD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e_lfarlc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+1ah   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e_ovno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+1ch   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e_res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[4];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+24h   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e_oemid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+26h   	WORD 	</a:t>
                      </a:r>
                      <a:r>
                        <a:rPr lang="en-US" sz="1600" b="1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e_oeminfo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+28h   	WORD 	e_res2[10];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+3ch   	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	</a:t>
                      </a:r>
                      <a:r>
                        <a:rPr lang="en-US" sz="1600" b="1" kern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e_lfanew</a:t>
                      </a:r>
                      <a:r>
                        <a:rPr lang="en-US" sz="1600" b="1" kern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</a:t>
                      </a:r>
                      <a:r>
                        <a:rPr lang="zh-CN" altLang="en-US" sz="1600" dirty="0"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保存了一个偏移，用于找到 </a:t>
                      </a:r>
                      <a:r>
                        <a:rPr lang="en-US" altLang="zh-CN" sz="1600" dirty="0"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NT </a:t>
                      </a:r>
                      <a:r>
                        <a:rPr lang="zh-CN" altLang="en-US" sz="1600" dirty="0"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头部分</a:t>
                      </a:r>
                      <a:endParaRPr lang="en-US" altLang="zh-CN" sz="1600" b="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indent="25527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 IMAGE_DOS_HEADER, *PIMGAE_DOS_HEADER;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01" marR="4830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内容占位符 3">
            <a:extLst>
              <a:ext uri="{FF2B5EF4-FFF2-40B4-BE49-F238E27FC236}">
                <a16:creationId xmlns:a16="http://schemas.microsoft.com/office/drawing/2014/main" id="{C4769BF8-006A-4CF4-9528-E02310E8EB13}"/>
              </a:ext>
            </a:extLst>
          </p:cNvPr>
          <p:cNvSpPr txBox="1">
            <a:spLocks/>
          </p:cNvSpPr>
          <p:nvPr/>
        </p:nvSpPr>
        <p:spPr>
          <a:xfrm>
            <a:off x="4592960" y="2276872"/>
            <a:ext cx="5256584" cy="37238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cs typeface="+mn-ea"/>
                <a:sym typeface="+mn-lt"/>
              </a:rPr>
              <a:t>e_magic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需要被设置为</a:t>
            </a:r>
            <a:r>
              <a:rPr lang="en-US" altLang="zh-CN" dirty="0">
                <a:cs typeface="+mn-ea"/>
                <a:sym typeface="+mn-lt"/>
              </a:rPr>
              <a:t>0x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5A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4D</a:t>
            </a:r>
            <a:r>
              <a:rPr lang="zh-CN" altLang="en-US" dirty="0">
                <a:cs typeface="+mn-ea"/>
                <a:sym typeface="+mn-lt"/>
              </a:rPr>
              <a:t>，其</a:t>
            </a:r>
            <a:r>
              <a:rPr lang="en-US" altLang="zh-CN" dirty="0">
                <a:cs typeface="+mn-ea"/>
                <a:sym typeface="+mn-lt"/>
              </a:rPr>
              <a:t>ASCII</a:t>
            </a:r>
            <a:r>
              <a:rPr lang="zh-CN" altLang="en-US" dirty="0">
                <a:cs typeface="+mn-ea"/>
                <a:sym typeface="+mn-lt"/>
              </a:rPr>
              <a:t>值为 </a:t>
            </a:r>
            <a:r>
              <a:rPr lang="en-US" altLang="zh-CN" dirty="0">
                <a:cs typeface="+mn-ea"/>
                <a:sym typeface="+mn-lt"/>
              </a:rPr>
              <a:t>“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M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Z</a:t>
            </a:r>
            <a:r>
              <a:rPr lang="en-US" altLang="zh-CN" dirty="0">
                <a:cs typeface="+mn-ea"/>
                <a:sym typeface="+mn-lt"/>
              </a:rPr>
              <a:t>”</a:t>
            </a:r>
            <a:r>
              <a:rPr lang="zh-CN" altLang="en-US" dirty="0">
                <a:cs typeface="+mn-ea"/>
                <a:sym typeface="+mn-lt"/>
              </a:rPr>
              <a:t>，为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DOS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签名</a:t>
            </a:r>
            <a:r>
              <a:rPr lang="zh-CN" altLang="en-US" dirty="0">
                <a:cs typeface="+mn-ea"/>
                <a:sym typeface="+mn-lt"/>
              </a:rPr>
              <a:t>，标志着</a:t>
            </a:r>
            <a:r>
              <a:rPr lang="en-US" altLang="zh-CN" dirty="0">
                <a:cs typeface="+mn-ea"/>
                <a:sym typeface="+mn-lt"/>
              </a:rPr>
              <a:t>DOS</a:t>
            </a:r>
            <a:r>
              <a:rPr lang="zh-CN" altLang="en-US" dirty="0">
                <a:cs typeface="+mn-ea"/>
                <a:sym typeface="+mn-lt"/>
              </a:rPr>
              <a:t>头的开始</a:t>
            </a:r>
            <a:endParaRPr lang="en-US" altLang="zh-CN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cs typeface="+mn-ea"/>
                <a:sym typeface="+mn-lt"/>
              </a:rPr>
              <a:t>e_lfanew</a:t>
            </a:r>
            <a:r>
              <a:rPr lang="zh-CN" altLang="en-US" dirty="0">
                <a:cs typeface="+mn-ea"/>
                <a:sym typeface="+mn-lt"/>
              </a:rPr>
              <a:t> 是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NT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头 的相对偏移</a:t>
            </a:r>
            <a:r>
              <a:rPr lang="zh-CN" altLang="en-US" dirty="0">
                <a:cs typeface="+mn-ea"/>
                <a:sym typeface="+mn-lt"/>
              </a:rPr>
              <a:t>，其指出 </a:t>
            </a:r>
            <a:r>
              <a:rPr lang="en-US" altLang="zh-CN" dirty="0">
                <a:cs typeface="+mn-ea"/>
                <a:sym typeface="+mn-lt"/>
              </a:rPr>
              <a:t>NT</a:t>
            </a:r>
            <a:r>
              <a:rPr lang="zh-CN" altLang="en-US" dirty="0">
                <a:cs typeface="+mn-ea"/>
                <a:sym typeface="+mn-lt"/>
              </a:rPr>
              <a:t>头 的文件偏移位置，共占用 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个字节，位于文件开始偏移 </a:t>
            </a:r>
            <a:r>
              <a:rPr lang="en-US" altLang="zh-CN" dirty="0">
                <a:cs typeface="+mn-ea"/>
                <a:sym typeface="+mn-lt"/>
              </a:rPr>
              <a:t>0x3C</a:t>
            </a:r>
            <a:r>
              <a:rPr lang="zh-CN" altLang="en-US" dirty="0">
                <a:cs typeface="+mn-ea"/>
                <a:sym typeface="+mn-lt"/>
              </a:rPr>
              <a:t>字节中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35778E0-38AF-4016-BFF5-33945C6C0572}"/>
              </a:ext>
            </a:extLst>
          </p:cNvPr>
          <p:cNvCxnSpPr>
            <a:cxnSpLocks/>
          </p:cNvCxnSpPr>
          <p:nvPr/>
        </p:nvCxnSpPr>
        <p:spPr>
          <a:xfrm>
            <a:off x="3944888" y="2060848"/>
            <a:ext cx="1080120" cy="36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8AB9197-2B78-4F34-82E7-531DB4C522C8}"/>
              </a:ext>
            </a:extLst>
          </p:cNvPr>
          <p:cNvCxnSpPr>
            <a:cxnSpLocks/>
          </p:cNvCxnSpPr>
          <p:nvPr/>
        </p:nvCxnSpPr>
        <p:spPr>
          <a:xfrm flipV="1">
            <a:off x="4088904" y="4293096"/>
            <a:ext cx="864096" cy="19442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2309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cxrpb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6691</TotalTime>
  <Words>6774</Words>
  <Application>Microsoft Office PowerPoint</Application>
  <PresentationFormat>A4 Paper (210x297 mm)</PresentationFormat>
  <Paragraphs>743</Paragraphs>
  <Slides>76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等线</vt:lpstr>
      <vt:lpstr>微软雅黑</vt:lpstr>
      <vt:lpstr>黑体</vt:lpstr>
      <vt:lpstr>Arial</vt:lpstr>
      <vt:lpstr>Calibri</vt:lpstr>
      <vt:lpstr>Cambria Math</vt:lpstr>
      <vt:lpstr>Helvetica</vt:lpstr>
      <vt:lpstr>Wingdings</vt:lpstr>
      <vt:lpstr>Office 主题</vt:lpstr>
      <vt:lpstr>PowerPoint Presentation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第六章 从PE结构到LoadLibrary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Shengli Pan</cp:lastModifiedBy>
  <cp:revision>1200</cp:revision>
  <cp:lastPrinted>2022-05-13T12:03:41Z</cp:lastPrinted>
  <dcterms:created xsi:type="dcterms:W3CDTF">2018-08-29T03:17:37Z</dcterms:created>
  <dcterms:modified xsi:type="dcterms:W3CDTF">2024-05-16T02:32:11Z</dcterms:modified>
</cp:coreProperties>
</file>